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7"/>
  </p:notesMasterIdLst>
  <p:sldIdLst>
    <p:sldId id="272" r:id="rId2"/>
    <p:sldId id="256" r:id="rId3"/>
    <p:sldId id="275" r:id="rId4"/>
    <p:sldId id="314" r:id="rId5"/>
    <p:sldId id="299" r:id="rId6"/>
    <p:sldId id="300" r:id="rId7"/>
    <p:sldId id="301" r:id="rId8"/>
    <p:sldId id="303" r:id="rId9"/>
    <p:sldId id="302" r:id="rId10"/>
    <p:sldId id="308" r:id="rId11"/>
    <p:sldId id="277" r:id="rId12"/>
    <p:sldId id="316" r:id="rId13"/>
    <p:sldId id="315" r:id="rId14"/>
    <p:sldId id="330" r:id="rId15"/>
    <p:sldId id="305" r:id="rId16"/>
    <p:sldId id="317" r:id="rId17"/>
    <p:sldId id="332" r:id="rId18"/>
    <p:sldId id="290" r:id="rId19"/>
    <p:sldId id="291" r:id="rId20"/>
    <p:sldId id="311" r:id="rId21"/>
    <p:sldId id="261" r:id="rId22"/>
    <p:sldId id="318" r:id="rId23"/>
    <p:sldId id="335" r:id="rId24"/>
    <p:sldId id="306" r:id="rId25"/>
    <p:sldId id="320" r:id="rId26"/>
    <p:sldId id="337" r:id="rId27"/>
    <p:sldId id="307" r:id="rId28"/>
    <p:sldId id="321" r:id="rId29"/>
    <p:sldId id="340" r:id="rId30"/>
    <p:sldId id="339" r:id="rId31"/>
    <p:sldId id="323" r:id="rId32"/>
    <p:sldId id="342" r:id="rId33"/>
    <p:sldId id="297" r:id="rId34"/>
    <p:sldId id="343" r:id="rId35"/>
    <p:sldId id="34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3300"/>
    <a:srgbClr val="000066"/>
    <a:srgbClr val="FF6699"/>
    <a:srgbClr val="5E1799"/>
    <a:srgbClr val="993366"/>
    <a:srgbClr val="FF3399"/>
    <a:srgbClr val="00863D"/>
    <a:srgbClr val="99FF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15EB7-A590-47CD-B477-6E1A9672D885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A94E9-3257-407F-8E83-ACD9948969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17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94E9-3257-407F-8E83-ACD99489698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6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94E9-3257-407F-8E83-ACD99489698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6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94E9-3257-407F-8E83-ACD994896986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6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55DD5-6774-49BB-9333-C53017533197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D5559-A5FA-4825-BA38-C5D00A61B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5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55DD5-6774-49BB-9333-C53017533197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D5559-A5FA-4825-BA38-C5D00A61B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55DD5-6774-49BB-9333-C53017533197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D5559-A5FA-4825-BA38-C5D00A61B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3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55DD5-6774-49BB-9333-C53017533197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D5559-A5FA-4825-BA38-C5D00A61B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6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55DD5-6774-49BB-9333-C53017533197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D5559-A5FA-4825-BA38-C5D00A61B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3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55DD5-6774-49BB-9333-C53017533197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D5559-A5FA-4825-BA38-C5D00A61B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8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55DD5-6774-49BB-9333-C53017533197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D5559-A5FA-4825-BA38-C5D00A61B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8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55DD5-6774-49BB-9333-C53017533197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D5559-A5FA-4825-BA38-C5D00A61B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55DD5-6774-49BB-9333-C53017533197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D5559-A5FA-4825-BA38-C5D00A61B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7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55DD5-6774-49BB-9333-C53017533197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D5559-A5FA-4825-BA38-C5D00A61B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0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55DD5-6774-49BB-9333-C53017533197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D5559-A5FA-4825-BA38-C5D00A61B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6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55DD5-6774-49BB-9333-C53017533197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D5559-A5FA-4825-BA38-C5D00A61B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4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55DD5-6774-49BB-9333-C53017533197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D5559-A5FA-4825-BA38-C5D00A61B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B455DD5-6774-49BB-9333-C53017533197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05D5559-A5FA-4825-BA38-C5D00A61B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820472" cy="6624736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9921"/>
            <a:ext cx="7772400" cy="1470025"/>
          </a:xfrm>
        </p:spPr>
        <p:txBody>
          <a:bodyPr/>
          <a:lstStyle/>
          <a:p>
            <a:r>
              <a:rPr lang="ru-RU" sz="2800" dirty="0" smtClean="0">
                <a:latin typeface="Century Schoolbook" pitchFamily="18" charset="0"/>
              </a:rPr>
              <a:t>Государственное учреждение образования</a:t>
            </a:r>
            <a:br>
              <a:rPr lang="ru-RU" sz="2800" dirty="0" smtClean="0">
                <a:latin typeface="Century Schoolbook" pitchFamily="18" charset="0"/>
              </a:rPr>
            </a:br>
            <a:r>
              <a:rPr lang="ru-RU" sz="2800" dirty="0" smtClean="0">
                <a:latin typeface="Century Schoolbook" pitchFamily="18" charset="0"/>
              </a:rPr>
              <a:t>«Гимназия №6 г. Минска»</a:t>
            </a:r>
            <a:endParaRPr lang="ru-RU" sz="2800" dirty="0"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284" y="1772816"/>
            <a:ext cx="8352928" cy="1752600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Городской конкурс профессионального мастерства</a:t>
            </a:r>
          </a:p>
          <a:p>
            <a:r>
              <a:rPr lang="ru-RU" sz="3600" b="1" i="1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«Панорама инновационных образовательных практик «Академия урока 2019»</a:t>
            </a:r>
          </a:p>
          <a:p>
            <a:endParaRPr lang="ru-RU" b="1" i="1" dirty="0" smtClean="0">
              <a:solidFill>
                <a:schemeClr val="tx1"/>
              </a:solidFill>
              <a:latin typeface="Century Schoolbook" pitchFamily="18" charset="0"/>
              <a:cs typeface="Arial" pitchFamily="34" charset="0"/>
            </a:endParaRPr>
          </a:p>
          <a:p>
            <a:r>
              <a:rPr lang="ru-RU" sz="3600" b="1" i="1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Гущина </a:t>
            </a:r>
          </a:p>
          <a:p>
            <a:r>
              <a:rPr lang="ru-RU" sz="3600" b="1" i="1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Людмила </a:t>
            </a:r>
            <a:r>
              <a:rPr lang="ru-RU" sz="3600" b="1" i="1" dirty="0" err="1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Казимировна</a:t>
            </a:r>
            <a:endParaRPr lang="ru-RU" sz="3600" b="1" i="1" dirty="0">
              <a:solidFill>
                <a:schemeClr val="tx1"/>
              </a:solidFill>
              <a:latin typeface="Century Schoolbook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5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92696"/>
            <a:ext cx="685800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233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Словарная работа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187624" y="1484784"/>
            <a:ext cx="303468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 smtClean="0"/>
              <a:t>нарты</a:t>
            </a:r>
          </a:p>
          <a:p>
            <a:pPr marL="0" indent="0">
              <a:buNone/>
            </a:pPr>
            <a:r>
              <a:rPr lang="ru-RU" sz="4800" b="1" dirty="0" smtClean="0"/>
              <a:t>береста</a:t>
            </a:r>
          </a:p>
          <a:p>
            <a:pPr marL="0" indent="0">
              <a:buNone/>
            </a:pPr>
            <a:r>
              <a:rPr lang="ru-RU" sz="4800" b="1" smtClean="0"/>
              <a:t>привод</a:t>
            </a: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smtClean="0"/>
              <a:t>каркас</a:t>
            </a:r>
            <a:endParaRPr lang="ru-RU" sz="48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b="1" dirty="0" smtClean="0"/>
              <a:t>ксилофон</a:t>
            </a:r>
          </a:p>
          <a:p>
            <a:pPr marL="0" indent="0">
              <a:buNone/>
            </a:pPr>
            <a:r>
              <a:rPr lang="ru-RU" sz="4800" b="1" dirty="0" smtClean="0"/>
              <a:t>трейлер</a:t>
            </a:r>
          </a:p>
          <a:p>
            <a:pPr marL="0" indent="0">
              <a:buNone/>
            </a:pPr>
            <a:r>
              <a:rPr lang="ru-RU" sz="4800" b="1" dirty="0" smtClean="0"/>
              <a:t>эскимосы </a:t>
            </a:r>
          </a:p>
          <a:p>
            <a:pPr marL="0" indent="0">
              <a:buNone/>
            </a:pPr>
            <a:r>
              <a:rPr lang="ru-RU" sz="4800" b="1" dirty="0" smtClean="0"/>
              <a:t>сталевар</a:t>
            </a:r>
            <a:endParaRPr lang="ru-RU" sz="4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49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92696"/>
            <a:ext cx="685800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02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624736" cy="1440160"/>
          </a:xfrm>
          <a:prstGeom prst="round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/>
          <a:lstStyle/>
          <a:p>
            <a:r>
              <a:rPr lang="ru-RU" b="1" dirty="0" smtClean="0">
                <a:latin typeface="+mn-lt"/>
              </a:rPr>
              <a:t>Оценивание умения выразительно читать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88840"/>
            <a:ext cx="4710750" cy="3777283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468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0486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  </a:t>
            </a:r>
            <a:r>
              <a:rPr lang="en-US" sz="3600" b="1" dirty="0" smtClean="0"/>
              <a:t>     </a:t>
            </a:r>
            <a:r>
              <a:rPr lang="ru-RU" sz="3600" b="1" dirty="0" smtClean="0"/>
              <a:t>ЧИТАЛ ВЫРАЗИТЕЛЬНО,</a:t>
            </a:r>
          </a:p>
          <a:p>
            <a:pPr marL="0" indent="0">
              <a:buNone/>
            </a:pPr>
            <a:r>
              <a:rPr lang="ru-RU" sz="3600" b="1" dirty="0" smtClean="0"/>
              <a:t>            </a:t>
            </a:r>
            <a:r>
              <a:rPr lang="en-US" sz="3600" b="1" dirty="0" smtClean="0"/>
              <a:t>  </a:t>
            </a:r>
            <a:r>
              <a:rPr lang="ru-RU" sz="3600" b="1" dirty="0" smtClean="0"/>
              <a:t>НЕ ДОПУСКАЛ  ОШИБОК</a:t>
            </a:r>
          </a:p>
          <a:p>
            <a:pPr marL="0" indent="0">
              <a:buNone/>
            </a:pPr>
            <a:endParaRPr lang="ru-RU" sz="3600" b="1" dirty="0"/>
          </a:p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 </a:t>
            </a:r>
            <a:r>
              <a:rPr lang="en-US" sz="3600" b="1" dirty="0" smtClean="0"/>
              <a:t>      </a:t>
            </a:r>
            <a:r>
              <a:rPr lang="ru-RU" sz="3600" b="1" dirty="0" smtClean="0"/>
              <a:t>ЧИТАЛ </a:t>
            </a:r>
            <a:r>
              <a:rPr lang="ru-RU" sz="3600" b="1" dirty="0"/>
              <a:t>ВЫРАЗИТЕЛЬНО, </a:t>
            </a:r>
            <a:r>
              <a:rPr lang="ru-RU" sz="3600" b="1" dirty="0" smtClean="0"/>
              <a:t> </a:t>
            </a:r>
          </a:p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  </a:t>
            </a:r>
            <a:r>
              <a:rPr lang="en-US" sz="3600" b="1" dirty="0" smtClean="0"/>
              <a:t>     </a:t>
            </a:r>
            <a:r>
              <a:rPr lang="ru-RU" sz="3600" b="1" dirty="0" smtClean="0"/>
              <a:t>ЕСТЬ НЕРУБЫЕ ОШИБКИ</a:t>
            </a:r>
          </a:p>
          <a:p>
            <a:pPr marL="0" indent="0">
              <a:buNone/>
            </a:pPr>
            <a:endParaRPr lang="ru-RU" sz="3600" b="1" dirty="0"/>
          </a:p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   </a:t>
            </a:r>
            <a:r>
              <a:rPr lang="en-US" sz="3600" b="1" dirty="0" smtClean="0"/>
              <a:t>    </a:t>
            </a:r>
            <a:r>
              <a:rPr lang="ru-RU" sz="3600" b="1" dirty="0" smtClean="0"/>
              <a:t>НЕВЫРАЗИТЕЛЬНОЕ ЧТЕНИЕ,  </a:t>
            </a:r>
          </a:p>
          <a:p>
            <a:pPr marL="0" indent="0">
              <a:buNone/>
            </a:pPr>
            <a:r>
              <a:rPr lang="ru-RU" sz="3600" b="1" dirty="0" smtClean="0"/>
              <a:t>            </a:t>
            </a:r>
            <a:r>
              <a:rPr lang="en-US" sz="3600" b="1" dirty="0" smtClean="0"/>
              <a:t>  </a:t>
            </a:r>
            <a:r>
              <a:rPr lang="ru-RU" sz="3600" b="1" dirty="0" smtClean="0"/>
              <a:t>ОШИБКИ</a:t>
            </a:r>
            <a:endParaRPr lang="ru-RU" sz="3600" b="1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95536" y="476672"/>
            <a:ext cx="1149350" cy="114935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23528" y="2204864"/>
            <a:ext cx="1149350" cy="11493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23528" y="4005064"/>
            <a:ext cx="1149350" cy="11493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55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ПО СОЗДАНИЮ МИНИ-ПРОЕКТОВ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6"/>
          <a:stretch/>
        </p:blipFill>
        <p:spPr>
          <a:xfrm>
            <a:off x="5364088" y="1916832"/>
            <a:ext cx="2829376" cy="3492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2832352" cy="3468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6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624736" cy="1440160"/>
          </a:xfrm>
          <a:prstGeom prst="round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/>
          <a:lstStyle/>
          <a:p>
            <a:r>
              <a:rPr lang="ru-RU" b="1" dirty="0" smtClean="0">
                <a:latin typeface="+mn-lt"/>
              </a:rPr>
              <a:t>Оценивание умения работать в команде</a:t>
            </a:r>
            <a:endParaRPr lang="ru-RU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t="17179" r="7497" b="17886"/>
          <a:stretch/>
        </p:blipFill>
        <p:spPr>
          <a:xfrm>
            <a:off x="1835696" y="2204864"/>
            <a:ext cx="5822259" cy="3213721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4107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921" y="332656"/>
            <a:ext cx="8256543" cy="60486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              </a:t>
            </a:r>
            <a:r>
              <a:rPr lang="ru-RU" sz="3600" b="1" dirty="0" smtClean="0"/>
              <a:t>КОМАНДА РАБОТАЛА </a:t>
            </a:r>
          </a:p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      ДРУЖНО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              </a:t>
            </a:r>
            <a:r>
              <a:rPr lang="ru-RU" sz="3600" b="1" dirty="0" smtClean="0"/>
              <a:t>ВОЗНИК СПОР,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              </a:t>
            </a:r>
            <a:r>
              <a:rPr lang="ru-RU" sz="3600" b="1" dirty="0" smtClean="0"/>
              <a:t>НО ПРИШЛИ </a:t>
            </a:r>
            <a:r>
              <a:rPr lang="en-US" sz="3600" b="1" dirty="0" smtClean="0"/>
              <a:t> </a:t>
            </a:r>
            <a:r>
              <a:rPr lang="ru-RU" sz="3600" b="1" dirty="0" smtClean="0"/>
              <a:t>К </a:t>
            </a:r>
            <a:r>
              <a:rPr lang="en-US" sz="3600" b="1" dirty="0" smtClean="0"/>
              <a:t> </a:t>
            </a:r>
            <a:r>
              <a:rPr lang="ru-RU" sz="3600" b="1" dirty="0" smtClean="0"/>
              <a:t>ЕДИНОМУ</a:t>
            </a:r>
            <a:r>
              <a:rPr lang="en-US" sz="3600" b="1" dirty="0" smtClean="0"/>
              <a:t>       </a:t>
            </a:r>
          </a:p>
          <a:p>
            <a:pPr marL="0" indent="0">
              <a:buNone/>
            </a:pPr>
            <a:r>
              <a:rPr lang="en-US" sz="3600" b="1" dirty="0" smtClean="0"/>
              <a:t>              </a:t>
            </a:r>
            <a:r>
              <a:rPr lang="ru-RU" sz="3600" b="1" dirty="0" smtClean="0"/>
              <a:t>МНЕНИЮ</a:t>
            </a:r>
            <a:endParaRPr lang="ru-RU" sz="3600" b="1" dirty="0"/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en-US" sz="3600" b="1" dirty="0" smtClean="0"/>
              <a:t>               </a:t>
            </a:r>
            <a:r>
              <a:rPr lang="ru-RU" sz="3600" b="1" dirty="0" smtClean="0"/>
              <a:t>К</a:t>
            </a:r>
            <a:r>
              <a:rPr lang="en-US" sz="3600" b="1" dirty="0" smtClean="0"/>
              <a:t> </a:t>
            </a:r>
            <a:r>
              <a:rPr lang="ru-RU" sz="3600" b="1" dirty="0" smtClean="0"/>
              <a:t> КОМПРОМИССУ </a:t>
            </a:r>
            <a:r>
              <a:rPr lang="en-US" sz="3600" b="1" dirty="0" smtClean="0"/>
              <a:t> </a:t>
            </a:r>
          </a:p>
          <a:p>
            <a:pPr marL="0" indent="0">
              <a:buNone/>
            </a:pPr>
            <a:r>
              <a:rPr lang="en-US" sz="3600" b="1" dirty="0" smtClean="0"/>
              <a:t>               </a:t>
            </a:r>
            <a:r>
              <a:rPr lang="ru-RU" sz="3600" b="1" dirty="0" smtClean="0"/>
              <a:t>НЕ  ПРИШЛИ</a:t>
            </a:r>
            <a:endParaRPr lang="ru-RU" sz="3600" b="1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683568" y="404664"/>
            <a:ext cx="1149350" cy="114935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55576" y="2420888"/>
            <a:ext cx="1149350" cy="11493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827584" y="4869160"/>
            <a:ext cx="1149350" cy="11493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966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С ТЕКСТОМ, ГДЕ ПРОПУЩЕНЫ СЛОВА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6" y="2060849"/>
            <a:ext cx="558165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28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610138"/>
              </p:ext>
            </p:extLst>
          </p:nvPr>
        </p:nvGraphicFramePr>
        <p:xfrm>
          <a:off x="611560" y="476672"/>
          <a:ext cx="8064896" cy="5040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64896"/>
              </a:tblGrid>
              <a:tr h="504055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800" dirty="0">
                          <a:effectLst/>
                        </a:rPr>
                        <a:t>____________еще ничего. А ___________– сразу стали рисовать карандашами где ___________. А Чайников __________парту, и она рухнула посреди урока… Говорит, ему ___________, как она ______________. А Морковкин уже на первом уроке __________: а зачем вообще нужно _______________?</a:t>
                      </a: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Девочки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, мальчишки,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учиться,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развинтил, интересно,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 ни попадя, спросил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устроена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3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/>
              <a:t>Урок   литературного  чтения</a:t>
            </a:r>
          </a:p>
          <a:p>
            <a:pPr marL="0" indent="0" algn="ctr">
              <a:buNone/>
            </a:pPr>
            <a:r>
              <a:rPr lang="ru-RU" sz="3600" b="1" dirty="0" smtClean="0"/>
              <a:t>4 класс</a:t>
            </a:r>
          </a:p>
          <a:p>
            <a:pPr marL="0" indent="0">
              <a:buNone/>
            </a:pPr>
            <a:endParaRPr lang="ru-RU" sz="4800" i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84"/>
          <a:stretch/>
        </p:blipFill>
        <p:spPr>
          <a:xfrm>
            <a:off x="1115616" y="1844824"/>
            <a:ext cx="6984776" cy="388843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92696"/>
            <a:ext cx="685800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9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182959"/>
              </p:ext>
            </p:extLst>
          </p:nvPr>
        </p:nvGraphicFramePr>
        <p:xfrm>
          <a:off x="899414" y="1628800"/>
          <a:ext cx="7705034" cy="3888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223"/>
                <a:gridCol w="2663539"/>
                <a:gridCol w="2448272"/>
              </a:tblGrid>
              <a:tr h="38884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Шумные</a:t>
                      </a:r>
                      <a:endParaRPr lang="ru-RU" sz="2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Быстрые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Спокойные</a:t>
                      </a:r>
                      <a:endParaRPr lang="ru-RU" sz="2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Кокетливые </a:t>
                      </a:r>
                      <a:endParaRPr lang="ru-RU" sz="2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Ответственные Мужественные Хозяйственные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Смелые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35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7" r="68117" b="6648"/>
          <a:stretch>
            <a:fillRect/>
          </a:stretch>
        </p:blipFill>
        <p:spPr bwMode="auto">
          <a:xfrm>
            <a:off x="1088976" y="1762975"/>
            <a:ext cx="216024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2" t="6358" r="8130"/>
          <a:stretch>
            <a:fillRect/>
          </a:stretch>
        </p:blipFill>
        <p:spPr bwMode="auto">
          <a:xfrm>
            <a:off x="6372200" y="1762974"/>
            <a:ext cx="2088232" cy="325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по развитию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умения анализировать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624736" cy="1440160"/>
          </a:xfrm>
          <a:prstGeom prst="round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/>
          <a:lstStyle/>
          <a:p>
            <a:r>
              <a:rPr lang="ru-RU" b="1" dirty="0" smtClean="0">
                <a:latin typeface="+mn-lt"/>
              </a:rPr>
              <a:t>Оценивание умения выбора нужного слова 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" b="13334"/>
          <a:stretch/>
        </p:blipFill>
        <p:spPr>
          <a:xfrm>
            <a:off x="1763688" y="2204864"/>
            <a:ext cx="5766187" cy="3528392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0047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56886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             </a:t>
            </a:r>
            <a:r>
              <a:rPr lang="ru-RU" sz="4000" b="1" dirty="0" smtClean="0"/>
              <a:t>ЗАДАНИЯ  ВЫПОЛНИЛ</a:t>
            </a:r>
          </a:p>
          <a:p>
            <a:pPr marL="0" indent="0">
              <a:buNone/>
            </a:pPr>
            <a:r>
              <a:rPr lang="ru-RU" sz="4000" b="1" dirty="0"/>
              <a:t> </a:t>
            </a:r>
            <a:r>
              <a:rPr lang="ru-RU" sz="4000" b="1" dirty="0" smtClean="0"/>
              <a:t>            ВЕРНО</a:t>
            </a:r>
          </a:p>
          <a:p>
            <a:pPr marL="0" indent="0">
              <a:buNone/>
            </a:pPr>
            <a:endParaRPr lang="ru-RU" sz="4000" b="1" dirty="0"/>
          </a:p>
          <a:p>
            <a:pPr marL="0" indent="0">
              <a:buNone/>
            </a:pPr>
            <a:r>
              <a:rPr lang="en-US" sz="4400" b="1" dirty="0" smtClean="0"/>
              <a:t>            </a:t>
            </a:r>
            <a:r>
              <a:rPr lang="ru-RU" sz="4400" b="1" dirty="0" smtClean="0"/>
              <a:t>ДОПУСТИЛ ОШИБКУ,      </a:t>
            </a:r>
          </a:p>
          <a:p>
            <a:pPr marL="0" indent="0"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       </a:t>
            </a:r>
            <a:r>
              <a:rPr lang="en-US" sz="4400" b="1" dirty="0" smtClean="0"/>
              <a:t>  </a:t>
            </a:r>
            <a:r>
              <a:rPr lang="ru-RU" sz="4400" b="1" dirty="0" smtClean="0"/>
              <a:t> НО ИСПРАВИЛСЯ САМ</a:t>
            </a:r>
          </a:p>
          <a:p>
            <a:pPr marL="0" indent="0">
              <a:buNone/>
            </a:pPr>
            <a:endParaRPr lang="ru-RU" sz="4400" b="1" dirty="0" smtClean="0"/>
          </a:p>
          <a:p>
            <a:pPr marL="0" indent="0">
              <a:buNone/>
            </a:pPr>
            <a:r>
              <a:rPr lang="en-US" sz="4400" b="1" dirty="0" smtClean="0"/>
              <a:t>            </a:t>
            </a:r>
            <a:r>
              <a:rPr lang="ru-RU" sz="4400" b="1" dirty="0" smtClean="0"/>
              <a:t>ДОПУСТИЛ ОШИБКУ</a:t>
            </a:r>
          </a:p>
          <a:p>
            <a:pPr marL="0" indent="0"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       </a:t>
            </a:r>
            <a:endParaRPr lang="ru-RU" sz="4400" b="1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683568" y="404664"/>
            <a:ext cx="1149350" cy="114935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83568" y="2492896"/>
            <a:ext cx="1149350" cy="11493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83568" y="4509120"/>
            <a:ext cx="1149350" cy="11493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54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по развитию УМЕНИЯ БЫСТРО ОРИЕНТИРОВАТЬСЯ В ТЕКСТЕ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" y="2112260"/>
            <a:ext cx="2025918" cy="2672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33" y="3064138"/>
            <a:ext cx="1901952" cy="2511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998919"/>
            <a:ext cx="1901952" cy="2563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76" y="2276872"/>
            <a:ext cx="1883664" cy="2517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олилиния 7"/>
          <p:cNvSpPr/>
          <p:nvPr/>
        </p:nvSpPr>
        <p:spPr>
          <a:xfrm>
            <a:off x="595745" y="2154532"/>
            <a:ext cx="2078393" cy="2604532"/>
          </a:xfrm>
          <a:custGeom>
            <a:avLst/>
            <a:gdLst>
              <a:gd name="connsiteX0" fmla="*/ 13855 w 2078393"/>
              <a:gd name="connsiteY0" fmla="*/ 671795 h 2604532"/>
              <a:gd name="connsiteX1" fmla="*/ 900546 w 2078393"/>
              <a:gd name="connsiteY1" fmla="*/ 436268 h 2604532"/>
              <a:gd name="connsiteX2" fmla="*/ 997528 w 2078393"/>
              <a:gd name="connsiteY2" fmla="*/ 62195 h 2604532"/>
              <a:gd name="connsiteX3" fmla="*/ 1302328 w 2078393"/>
              <a:gd name="connsiteY3" fmla="*/ 34486 h 2604532"/>
              <a:gd name="connsiteX4" fmla="*/ 1385455 w 2078393"/>
              <a:gd name="connsiteY4" fmla="*/ 408559 h 2604532"/>
              <a:gd name="connsiteX5" fmla="*/ 1676400 w 2078393"/>
              <a:gd name="connsiteY5" fmla="*/ 879613 h 2604532"/>
              <a:gd name="connsiteX6" fmla="*/ 2078182 w 2078393"/>
              <a:gd name="connsiteY6" fmla="*/ 824195 h 2604532"/>
              <a:gd name="connsiteX7" fmla="*/ 1620982 w 2078393"/>
              <a:gd name="connsiteY7" fmla="*/ 1406086 h 2604532"/>
              <a:gd name="connsiteX8" fmla="*/ 1108364 w 2078393"/>
              <a:gd name="connsiteY8" fmla="*/ 921177 h 2604532"/>
              <a:gd name="connsiteX9" fmla="*/ 1427019 w 2078393"/>
              <a:gd name="connsiteY9" fmla="*/ 477832 h 2604532"/>
              <a:gd name="connsiteX10" fmla="*/ 817419 w 2078393"/>
              <a:gd name="connsiteY10" fmla="*/ 865759 h 2604532"/>
              <a:gd name="connsiteX11" fmla="*/ 304800 w 2078393"/>
              <a:gd name="connsiteY11" fmla="*/ 616377 h 2604532"/>
              <a:gd name="connsiteX12" fmla="*/ 457200 w 2078393"/>
              <a:gd name="connsiteY12" fmla="*/ 1378377 h 2604532"/>
              <a:gd name="connsiteX13" fmla="*/ 13855 w 2078393"/>
              <a:gd name="connsiteY13" fmla="*/ 1627759 h 2604532"/>
              <a:gd name="connsiteX14" fmla="*/ 678873 w 2078393"/>
              <a:gd name="connsiteY14" fmla="*/ 1960268 h 2604532"/>
              <a:gd name="connsiteX15" fmla="*/ 1440873 w 2078393"/>
              <a:gd name="connsiteY15" fmla="*/ 1378377 h 2604532"/>
              <a:gd name="connsiteX16" fmla="*/ 1496291 w 2078393"/>
              <a:gd name="connsiteY16" fmla="*/ 2597577 h 2604532"/>
              <a:gd name="connsiteX17" fmla="*/ 775855 w 2078393"/>
              <a:gd name="connsiteY17" fmla="*/ 1904850 h 2604532"/>
              <a:gd name="connsiteX18" fmla="*/ 0 w 2078393"/>
              <a:gd name="connsiteY18" fmla="*/ 2542159 h 2604532"/>
              <a:gd name="connsiteX19" fmla="*/ 0 w 2078393"/>
              <a:gd name="connsiteY19" fmla="*/ 2542159 h 260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78393" h="2604532">
                <a:moveTo>
                  <a:pt x="13855" y="671795"/>
                </a:moveTo>
                <a:cubicBezTo>
                  <a:pt x="375228" y="604831"/>
                  <a:pt x="736601" y="537868"/>
                  <a:pt x="900546" y="436268"/>
                </a:cubicBezTo>
                <a:cubicBezTo>
                  <a:pt x="1064491" y="334668"/>
                  <a:pt x="930564" y="129159"/>
                  <a:pt x="997528" y="62195"/>
                </a:cubicBezTo>
                <a:cubicBezTo>
                  <a:pt x="1064492" y="-4769"/>
                  <a:pt x="1237674" y="-23241"/>
                  <a:pt x="1302328" y="34486"/>
                </a:cubicBezTo>
                <a:cubicBezTo>
                  <a:pt x="1366982" y="92213"/>
                  <a:pt x="1323110" y="267704"/>
                  <a:pt x="1385455" y="408559"/>
                </a:cubicBezTo>
                <a:cubicBezTo>
                  <a:pt x="1447800" y="549413"/>
                  <a:pt x="1560946" y="810340"/>
                  <a:pt x="1676400" y="879613"/>
                </a:cubicBezTo>
                <a:cubicBezTo>
                  <a:pt x="1791855" y="948886"/>
                  <a:pt x="2087418" y="736450"/>
                  <a:pt x="2078182" y="824195"/>
                </a:cubicBezTo>
                <a:cubicBezTo>
                  <a:pt x="2068946" y="911941"/>
                  <a:pt x="1782618" y="1389922"/>
                  <a:pt x="1620982" y="1406086"/>
                </a:cubicBezTo>
                <a:cubicBezTo>
                  <a:pt x="1459346" y="1422250"/>
                  <a:pt x="1140691" y="1075886"/>
                  <a:pt x="1108364" y="921177"/>
                </a:cubicBezTo>
                <a:cubicBezTo>
                  <a:pt x="1076037" y="766468"/>
                  <a:pt x="1475510" y="487068"/>
                  <a:pt x="1427019" y="477832"/>
                </a:cubicBezTo>
                <a:cubicBezTo>
                  <a:pt x="1378528" y="468596"/>
                  <a:pt x="1004455" y="842668"/>
                  <a:pt x="817419" y="865759"/>
                </a:cubicBezTo>
                <a:cubicBezTo>
                  <a:pt x="630383" y="888850"/>
                  <a:pt x="364837" y="530941"/>
                  <a:pt x="304800" y="616377"/>
                </a:cubicBezTo>
                <a:cubicBezTo>
                  <a:pt x="244764" y="701813"/>
                  <a:pt x="505691" y="1209813"/>
                  <a:pt x="457200" y="1378377"/>
                </a:cubicBezTo>
                <a:cubicBezTo>
                  <a:pt x="408709" y="1546941"/>
                  <a:pt x="-23090" y="1530777"/>
                  <a:pt x="13855" y="1627759"/>
                </a:cubicBezTo>
                <a:cubicBezTo>
                  <a:pt x="50800" y="1724741"/>
                  <a:pt x="441037" y="2001832"/>
                  <a:pt x="678873" y="1960268"/>
                </a:cubicBezTo>
                <a:cubicBezTo>
                  <a:pt x="916709" y="1918704"/>
                  <a:pt x="1304637" y="1272159"/>
                  <a:pt x="1440873" y="1378377"/>
                </a:cubicBezTo>
                <a:cubicBezTo>
                  <a:pt x="1577109" y="1484595"/>
                  <a:pt x="1607127" y="2509831"/>
                  <a:pt x="1496291" y="2597577"/>
                </a:cubicBezTo>
                <a:cubicBezTo>
                  <a:pt x="1385455" y="2685323"/>
                  <a:pt x="1025237" y="1914086"/>
                  <a:pt x="775855" y="1904850"/>
                </a:cubicBezTo>
                <a:cubicBezTo>
                  <a:pt x="526473" y="1895614"/>
                  <a:pt x="0" y="2542159"/>
                  <a:pt x="0" y="2542159"/>
                </a:cubicBezTo>
                <a:lnTo>
                  <a:pt x="0" y="2542159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5201" y="5208874"/>
            <a:ext cx="2494625" cy="95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ПАЗЛЫ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70567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416824" cy="1440160"/>
          </a:xfrm>
          <a:prstGeom prst="round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/>
          <a:lstStyle/>
          <a:p>
            <a:r>
              <a:rPr lang="ru-RU" b="1" dirty="0" smtClean="0">
                <a:latin typeface="+mn-lt"/>
              </a:rPr>
              <a:t>Оценивание умения ориентироваться в тексте</a:t>
            </a:r>
            <a:endParaRPr lang="ru-RU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5256583" cy="39933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336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9036496" cy="6192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            </a:t>
            </a:r>
            <a:r>
              <a:rPr lang="ru-RU" sz="4000" b="1" dirty="0" smtClean="0"/>
              <a:t>ОТРЫВОК НАЙДЕН </a:t>
            </a:r>
          </a:p>
          <a:p>
            <a:pPr marL="0" indent="0">
              <a:buNone/>
            </a:pPr>
            <a:r>
              <a:rPr lang="ru-RU" sz="4000" b="1" dirty="0"/>
              <a:t> </a:t>
            </a:r>
            <a:r>
              <a:rPr lang="ru-RU" sz="4000" b="1" dirty="0" smtClean="0"/>
              <a:t>           БЫСТРО И ПРАВИЛЬНО</a:t>
            </a:r>
            <a:endParaRPr lang="ru-RU" sz="2800" b="1" dirty="0" smtClean="0"/>
          </a:p>
          <a:p>
            <a:pPr marL="0" indent="0" algn="ctr">
              <a:buNone/>
            </a:pPr>
            <a:endParaRPr lang="ru-RU" sz="4000" b="1" dirty="0"/>
          </a:p>
          <a:p>
            <a:pPr marL="0" indent="0" algn="ctr">
              <a:buNone/>
            </a:pPr>
            <a:r>
              <a:rPr lang="en-US" sz="4000" b="1" dirty="0" smtClean="0"/>
              <a:t>         </a:t>
            </a:r>
            <a:r>
              <a:rPr lang="ru-RU" sz="4000" b="1" dirty="0" smtClean="0"/>
              <a:t>ОТРЫВОК НАЙДЕН  БЫСТРО</a:t>
            </a:r>
            <a:r>
              <a:rPr lang="ru-RU" sz="4000" b="1" dirty="0"/>
              <a:t>, </a:t>
            </a:r>
            <a:endParaRPr lang="ru-RU" sz="4000" b="1" dirty="0" smtClean="0"/>
          </a:p>
          <a:p>
            <a:pPr marL="0" indent="0" algn="ctr">
              <a:buNone/>
            </a:pPr>
            <a:r>
              <a:rPr lang="ru-RU" sz="4000" b="1" dirty="0" smtClean="0"/>
              <a:t>    НО ЧТЕНИЕ  С НЕДОСТАТКАМИ</a:t>
            </a:r>
          </a:p>
          <a:p>
            <a:pPr marL="0" indent="0" algn="ctr">
              <a:buNone/>
            </a:pPr>
            <a:endParaRPr lang="ru-RU" sz="4000" b="1" dirty="0" smtClean="0"/>
          </a:p>
          <a:p>
            <a:pPr marL="0" indent="0">
              <a:buNone/>
            </a:pPr>
            <a:r>
              <a:rPr lang="en-US" sz="4000" b="1" dirty="0" smtClean="0"/>
              <a:t>            </a:t>
            </a:r>
            <a:r>
              <a:rPr lang="ru-RU" sz="4000" b="1" dirty="0" smtClean="0"/>
              <a:t>ПОТРАТИЛИ МНОГО ВРЕМЕНИ  НА ПОИСК ОТРЫВКА</a:t>
            </a:r>
          </a:p>
          <a:p>
            <a:pPr marL="0" indent="0" algn="ctr"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       </a:t>
            </a:r>
            <a:endParaRPr lang="ru-RU" sz="4400" b="1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51520" y="476672"/>
            <a:ext cx="1149350" cy="114935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79512" y="2204864"/>
            <a:ext cx="1149350" cy="11493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51520" y="4221088"/>
            <a:ext cx="1149350" cy="11493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981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с деформированным текстом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532859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600" b="1" dirty="0">
                <a:solidFill>
                  <a:srgbClr val="D60093"/>
                </a:solidFill>
              </a:rPr>
              <a:t>8</a:t>
            </a:r>
            <a:r>
              <a:rPr lang="ru-RU" sz="2600" b="1" dirty="0" smtClean="0">
                <a:solidFill>
                  <a:srgbClr val="D60093"/>
                </a:solidFill>
              </a:rPr>
              <a:t>. </a:t>
            </a:r>
            <a:r>
              <a:rPr lang="ru-RU" sz="2600" b="1" dirty="0">
                <a:solidFill>
                  <a:srgbClr val="D60093"/>
                </a:solidFill>
              </a:rPr>
              <a:t>Мы бы ни за что не победили, если бы не помогали друг другу.</a:t>
            </a:r>
            <a:endParaRPr lang="ru-RU" sz="2600" b="1" dirty="0" smtClean="0">
              <a:solidFill>
                <a:srgbClr val="D60093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6600FF"/>
                </a:solidFill>
              </a:rPr>
              <a:t>2. Спасать </a:t>
            </a:r>
            <a:r>
              <a:rPr lang="ru-RU" sz="2600" b="1" dirty="0">
                <a:solidFill>
                  <a:srgbClr val="6600FF"/>
                </a:solidFill>
              </a:rPr>
              <a:t>Деда Мороза были готовы все.</a:t>
            </a:r>
            <a:r>
              <a:rPr lang="ru-RU" sz="2600" b="1" dirty="0"/>
              <a:t/>
            </a:r>
            <a:br>
              <a:rPr lang="ru-RU" sz="2600" b="1" dirty="0"/>
            </a:br>
            <a:r>
              <a:rPr lang="ru-RU" sz="2600" b="1" dirty="0">
                <a:solidFill>
                  <a:srgbClr val="C00000"/>
                </a:solidFill>
              </a:rPr>
              <a:t>4. </a:t>
            </a:r>
            <a:r>
              <a:rPr lang="ru-RU" sz="2600" b="1" dirty="0" smtClean="0">
                <a:solidFill>
                  <a:srgbClr val="C00000"/>
                </a:solidFill>
              </a:rPr>
              <a:t>Перед домом лесника стоял старый джип и неизвестная машина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993366"/>
                </a:solidFill>
              </a:rPr>
              <a:t>7</a:t>
            </a:r>
            <a:r>
              <a:rPr lang="ru-RU" sz="2600" b="1" dirty="0" smtClean="0">
                <a:solidFill>
                  <a:srgbClr val="993366"/>
                </a:solidFill>
              </a:rPr>
              <a:t>. К </a:t>
            </a:r>
            <a:r>
              <a:rPr lang="ru-RU" sz="2600" b="1" dirty="0">
                <a:solidFill>
                  <a:srgbClr val="993366"/>
                </a:solidFill>
              </a:rPr>
              <a:t>приезду милиции браконьеры были связаны</a:t>
            </a:r>
            <a:r>
              <a:rPr lang="ru-RU" sz="2600" b="1" dirty="0" smtClean="0">
                <a:solidFill>
                  <a:srgbClr val="993366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B050"/>
                </a:solidFill>
              </a:rPr>
              <a:t>3. Снеговики быстро надели лыжи и отправились к избушке Петровича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5E1799"/>
                </a:solidFill>
              </a:rPr>
              <a:t>6. Снеговики </a:t>
            </a:r>
            <a:r>
              <a:rPr lang="ru-RU" sz="2600" b="1" dirty="0">
                <a:solidFill>
                  <a:srgbClr val="5E1799"/>
                </a:solidFill>
              </a:rPr>
              <a:t>ворвались в дом и освободили Деда Мороза</a:t>
            </a:r>
            <a:r>
              <a:rPr lang="ru-RU" sz="2600" b="1" dirty="0" smtClean="0">
                <a:solidFill>
                  <a:srgbClr val="5E1799"/>
                </a:solidFill>
              </a:rPr>
              <a:t>.</a:t>
            </a:r>
            <a:r>
              <a:rPr lang="ru-RU" sz="2600" dirty="0">
                <a:solidFill>
                  <a:srgbClr val="00B050"/>
                </a:solidFill>
              </a:rPr>
              <a:t/>
            </a:r>
            <a:br>
              <a:rPr lang="ru-RU" sz="2600" dirty="0">
                <a:solidFill>
                  <a:srgbClr val="00B050"/>
                </a:solidFill>
              </a:rPr>
            </a:br>
            <a:r>
              <a:rPr lang="ru-RU" sz="2600" b="1" dirty="0">
                <a:solidFill>
                  <a:srgbClr val="FF0000"/>
                </a:solidFill>
              </a:rPr>
              <a:t>1. </a:t>
            </a:r>
            <a:r>
              <a:rPr lang="ru-RU" sz="2600" b="1" dirty="0" smtClean="0">
                <a:solidFill>
                  <a:srgbClr val="FF0000"/>
                </a:solidFill>
              </a:rPr>
              <a:t>Однажды утром </a:t>
            </a:r>
            <a:r>
              <a:rPr lang="ru-RU" sz="2600" b="1" dirty="0">
                <a:solidFill>
                  <a:srgbClr val="FF0000"/>
                </a:solidFill>
              </a:rPr>
              <a:t>сова Гага сообщила тревожную весть. </a:t>
            </a:r>
            <a:endParaRPr lang="ru-RU" sz="2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0066"/>
                </a:solidFill>
              </a:rPr>
              <a:t>5. Снеговики посовещались и разработали план.</a:t>
            </a:r>
            <a:endParaRPr lang="ru-RU" sz="2600" b="1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8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416824" cy="1440160"/>
          </a:xfrm>
          <a:prstGeom prst="round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/>
          <a:lstStyle/>
          <a:p>
            <a:r>
              <a:rPr lang="ru-RU" b="1" dirty="0" smtClean="0">
                <a:latin typeface="+mn-lt"/>
              </a:rPr>
              <a:t>Оценивание умения работать в паре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86" y="2132857"/>
            <a:ext cx="3508921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742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>           </a:t>
            </a:r>
            <a:r>
              <a:rPr lang="ru-RU" sz="4400" b="1" dirty="0" smtClean="0"/>
              <a:t> </a:t>
            </a:r>
            <a:r>
              <a:rPr lang="ru-RU" sz="3800" b="1" dirty="0" smtClean="0"/>
              <a:t>ПАРА РАБОТАЛА ДРУЖНО,              </a:t>
            </a:r>
          </a:p>
          <a:p>
            <a:pPr marL="0" indent="0">
              <a:buNone/>
            </a:pPr>
            <a:r>
              <a:rPr lang="ru-RU" sz="3800" b="1" dirty="0" smtClean="0"/>
              <a:t>               ЗАДАНИЕ ВЫПОЛНЕНО               </a:t>
            </a:r>
          </a:p>
          <a:p>
            <a:pPr marL="0" indent="0">
              <a:buNone/>
            </a:pPr>
            <a:r>
              <a:rPr lang="ru-RU" sz="3800" b="1" dirty="0" smtClean="0"/>
              <a:t>               ПРАВИЛЬНО</a:t>
            </a:r>
          </a:p>
          <a:p>
            <a:pPr marL="0" indent="0">
              <a:buNone/>
            </a:pPr>
            <a:r>
              <a:rPr lang="en-US" sz="3800" b="1" dirty="0" smtClean="0"/>
              <a:t>          </a:t>
            </a:r>
            <a:r>
              <a:rPr lang="ru-RU" sz="3800" b="1" dirty="0" smtClean="0"/>
              <a:t> </a:t>
            </a:r>
          </a:p>
          <a:p>
            <a:pPr marL="0" indent="0">
              <a:buNone/>
            </a:pPr>
            <a:r>
              <a:rPr lang="ru-RU" sz="3800" b="1" dirty="0" smtClean="0"/>
              <a:t>              ПАРА ДОПУСТИЛА</a:t>
            </a:r>
          </a:p>
          <a:p>
            <a:pPr marL="0" indent="0">
              <a:buNone/>
            </a:pPr>
            <a:r>
              <a:rPr lang="ru-RU" sz="3800" b="1" dirty="0" smtClean="0"/>
              <a:t>              1 ОШИБКУ</a:t>
            </a:r>
          </a:p>
          <a:p>
            <a:pPr marL="0" indent="0">
              <a:buNone/>
            </a:pPr>
            <a:r>
              <a:rPr lang="en-US" sz="3800" b="1" dirty="0" smtClean="0"/>
              <a:t>          </a:t>
            </a:r>
            <a:r>
              <a:rPr lang="ru-RU" sz="3800" b="1" dirty="0" smtClean="0"/>
              <a:t> </a:t>
            </a:r>
          </a:p>
          <a:p>
            <a:pPr marL="0" indent="0">
              <a:buNone/>
            </a:pPr>
            <a:r>
              <a:rPr lang="ru-RU" sz="3800" b="1" dirty="0" smtClean="0"/>
              <a:t>              ПАРА ДОПУСТИЛА</a:t>
            </a:r>
          </a:p>
          <a:p>
            <a:pPr marL="0" indent="0">
              <a:buNone/>
            </a:pPr>
            <a:r>
              <a:rPr lang="ru-RU" sz="3800" b="1" dirty="0" smtClean="0"/>
              <a:t>              2 ОШИБКИ</a:t>
            </a:r>
          </a:p>
          <a:p>
            <a:pPr marL="0" indent="0">
              <a:buNone/>
            </a:pPr>
            <a:endParaRPr lang="ru-RU" sz="4400" b="1" dirty="0"/>
          </a:p>
          <a:p>
            <a:pPr marL="0" indent="0">
              <a:buNone/>
            </a:pPr>
            <a:endParaRPr lang="ru-RU" sz="4400" b="1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67544" y="548680"/>
            <a:ext cx="1149350" cy="114935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39552" y="3140968"/>
            <a:ext cx="1149350" cy="11493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611560" y="5157192"/>
            <a:ext cx="1149350" cy="11493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54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4675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7097" y="1556792"/>
            <a:ext cx="2386608" cy="639762"/>
          </a:xfrm>
        </p:spPr>
        <p:txBody>
          <a:bodyPr/>
          <a:lstStyle/>
          <a:p>
            <a:r>
              <a:rPr lang="be-BY" dirty="0" smtClean="0">
                <a:solidFill>
                  <a:srgbClr val="00863D"/>
                </a:solidFill>
              </a:rPr>
              <a:t>ОБОГАТИМ</a:t>
            </a:r>
            <a:endParaRPr lang="ru-RU" dirty="0">
              <a:solidFill>
                <a:srgbClr val="00863D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707904" y="2564904"/>
            <a:ext cx="4040188" cy="760239"/>
          </a:xfrm>
        </p:spPr>
        <p:txBody>
          <a:bodyPr/>
          <a:lstStyle/>
          <a:p>
            <a:pPr marL="0" indent="0">
              <a:buNone/>
            </a:pPr>
            <a:r>
              <a:rPr lang="be-BY" b="1" dirty="0">
                <a:solidFill>
                  <a:srgbClr val="C00000"/>
                </a:solidFill>
              </a:rPr>
              <a:t>Знания о </a:t>
            </a:r>
            <a:r>
              <a:rPr lang="be-BY" b="1" dirty="0" smtClean="0">
                <a:solidFill>
                  <a:srgbClr val="C00000"/>
                </a:solidFill>
              </a:rPr>
              <a:t>прочитанном</a:t>
            </a:r>
            <a:endParaRPr lang="ru-RU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97097" y="3508518"/>
            <a:ext cx="2591271" cy="63976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ПРОДОЛЖИМ</a:t>
            </a:r>
            <a:endParaRPr lang="ru-RU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707904" y="1"/>
            <a:ext cx="5361421" cy="2060848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Сравнивать </a:t>
            </a:r>
            <a:r>
              <a:rPr lang="ru-RU" b="1" dirty="0">
                <a:solidFill>
                  <a:srgbClr val="0070C0"/>
                </a:solidFill>
              </a:rPr>
              <a:t>персонажей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Высказывать свою точку зрения и подтверждать ее текстом литературного </a:t>
            </a:r>
            <a:r>
              <a:rPr lang="ru-RU" b="1" dirty="0" smtClean="0">
                <a:solidFill>
                  <a:srgbClr val="0070C0"/>
                </a:solidFill>
              </a:rPr>
              <a:t>произведения. </a:t>
            </a:r>
            <a:endParaRPr lang="ru-RU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9" name="Текст 4"/>
          <p:cNvSpPr txBox="1">
            <a:spLocks/>
          </p:cNvSpPr>
          <p:nvPr/>
        </p:nvSpPr>
        <p:spPr bwMode="auto">
          <a:xfrm>
            <a:off x="26399" y="5315981"/>
            <a:ext cx="3175491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7030A0"/>
                </a:solidFill>
              </a:rPr>
              <a:t>ПОРАССУЖДАЕМ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 bwMode="auto">
          <a:xfrm>
            <a:off x="26399" y="257207"/>
            <a:ext cx="2020094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C00000"/>
                </a:solidFill>
              </a:rPr>
              <a:t>ПРОВЕРИМ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 bwMode="auto">
          <a:xfrm>
            <a:off x="3576673" y="3455724"/>
            <a:ext cx="5150574" cy="7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7030A0"/>
                </a:solidFill>
                <a:cs typeface="Arial" pitchFamily="34" charset="0"/>
              </a:rPr>
              <a:t>Что такое коллектив? Каким надо быть каждому, чтобы всем вместе называться коллективом?</a:t>
            </a:r>
            <a:endParaRPr lang="ru-RU" b="1" dirty="0">
              <a:solidFill>
                <a:srgbClr val="7030A0"/>
              </a:solidFill>
              <a:ea typeface="Calibri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2" name="Объект 5"/>
          <p:cNvSpPr txBox="1">
            <a:spLocks/>
          </p:cNvSpPr>
          <p:nvPr/>
        </p:nvSpPr>
        <p:spPr bwMode="auto">
          <a:xfrm>
            <a:off x="3283109" y="5289438"/>
            <a:ext cx="5864161" cy="7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None/>
            </a:pPr>
            <a:r>
              <a:rPr lang="ru-RU" b="1" dirty="0" smtClean="0">
                <a:solidFill>
                  <a:srgbClr val="00863D"/>
                </a:solidFill>
              </a:rPr>
              <a:t>Словарный запас новыми словами, которые </a:t>
            </a:r>
            <a:r>
              <a:rPr lang="ru-RU" b="1" dirty="0">
                <a:solidFill>
                  <a:srgbClr val="00863D"/>
                </a:solidFill>
              </a:rPr>
              <a:t>встретились в повести Андрея Усачёва «Чудеса в </a:t>
            </a:r>
            <a:r>
              <a:rPr lang="ru-RU" b="1" dirty="0" err="1">
                <a:solidFill>
                  <a:srgbClr val="00863D"/>
                </a:solidFill>
              </a:rPr>
              <a:t>Дедморозовке</a:t>
            </a:r>
            <a:r>
              <a:rPr lang="ru-RU" b="1" dirty="0" smtClean="0">
                <a:solidFill>
                  <a:srgbClr val="00863D"/>
                </a:solidFill>
              </a:rPr>
              <a:t>»</a:t>
            </a:r>
            <a:endParaRPr lang="ru-RU" b="1" dirty="0">
              <a:solidFill>
                <a:srgbClr val="00863D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195736" y="764704"/>
            <a:ext cx="1380937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046493" y="1889212"/>
            <a:ext cx="1517395" cy="3475694"/>
          </a:xfrm>
          <a:prstGeom prst="straightConnector1">
            <a:avLst/>
          </a:prstGeom>
          <a:ln>
            <a:solidFill>
              <a:srgbClr val="00863D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104282" y="1124744"/>
            <a:ext cx="1603622" cy="22959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888557" y="4077072"/>
            <a:ext cx="1656184" cy="113416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03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2764904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Дружба </a:t>
            </a:r>
          </a:p>
          <a:p>
            <a:pPr marL="0" indent="0" algn="ctr">
              <a:buNone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стекло, </a:t>
            </a:r>
          </a:p>
          <a:p>
            <a:pPr marL="0" indent="0" algn="ctr">
              <a:buNone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разобьёшь – не склеишь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05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3" name="WordArt 110"/>
          <p:cNvSpPr>
            <a:spLocks noChangeArrowheads="1" noChangeShapeType="1" noTextEdit="1"/>
          </p:cNvSpPr>
          <p:nvPr/>
        </p:nvSpPr>
        <p:spPr bwMode="auto">
          <a:xfrm>
            <a:off x="2987824" y="476672"/>
            <a:ext cx="1296987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=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22574" name="WordArt 111"/>
          <p:cNvSpPr>
            <a:spLocks noChangeArrowheads="1" noChangeShapeType="1" noTextEdit="1"/>
          </p:cNvSpPr>
          <p:nvPr/>
        </p:nvSpPr>
        <p:spPr bwMode="auto">
          <a:xfrm>
            <a:off x="2915816" y="1052736"/>
            <a:ext cx="951563" cy="53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=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9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"/>
              <a:cs typeface="Arial"/>
            </a:endParaRPr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6300788" y="6165850"/>
            <a:ext cx="2251075" cy="482600"/>
            <a:chOff x="4014" y="3294"/>
            <a:chExt cx="1418" cy="304"/>
          </a:xfrm>
        </p:grpSpPr>
        <p:sp>
          <p:nvSpPr>
            <p:cNvPr id="22592" name="Oval 125"/>
            <p:cNvSpPr>
              <a:spLocks noChangeArrowheads="1"/>
            </p:cNvSpPr>
            <p:nvPr/>
          </p:nvSpPr>
          <p:spPr bwMode="auto">
            <a:xfrm>
              <a:off x="4014" y="3385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2593" name="Oval 126"/>
            <p:cNvSpPr>
              <a:spLocks noChangeArrowheads="1"/>
            </p:cNvSpPr>
            <p:nvPr/>
          </p:nvSpPr>
          <p:spPr bwMode="auto">
            <a:xfrm>
              <a:off x="4195" y="3385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2594" name="Oval 127"/>
            <p:cNvSpPr>
              <a:spLocks noChangeArrowheads="1"/>
            </p:cNvSpPr>
            <p:nvPr/>
          </p:nvSpPr>
          <p:spPr bwMode="auto">
            <a:xfrm>
              <a:off x="4376" y="3385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2595" name="Oval 128"/>
            <p:cNvSpPr>
              <a:spLocks noChangeArrowheads="1"/>
            </p:cNvSpPr>
            <p:nvPr/>
          </p:nvSpPr>
          <p:spPr bwMode="auto">
            <a:xfrm>
              <a:off x="4558" y="3385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2596" name="WordArt 129"/>
            <p:cNvSpPr>
              <a:spLocks noChangeArrowheads="1" noChangeShapeType="1" noTextEdit="1"/>
            </p:cNvSpPr>
            <p:nvPr/>
          </p:nvSpPr>
          <p:spPr bwMode="auto">
            <a:xfrm>
              <a:off x="4830" y="3294"/>
              <a:ext cx="602" cy="3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= </a:t>
              </a:r>
              <a:r>
                <a:rPr lang="ru-RU" sz="3600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1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2591" name="WordArt 136"/>
          <p:cNvSpPr>
            <a:spLocks noChangeArrowheads="1" noChangeShapeType="1" noTextEdit="1"/>
          </p:cNvSpPr>
          <p:nvPr/>
        </p:nvSpPr>
        <p:spPr bwMode="auto">
          <a:xfrm>
            <a:off x="4140200" y="2636838"/>
            <a:ext cx="4392613" cy="331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601" name="Oval 4"/>
          <p:cNvSpPr>
            <a:spLocks noChangeArrowheads="1"/>
          </p:cNvSpPr>
          <p:nvPr/>
        </p:nvSpPr>
        <p:spPr bwMode="auto">
          <a:xfrm>
            <a:off x="1694011" y="621135"/>
            <a:ext cx="215900" cy="2159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2602" name="Oval 5"/>
          <p:cNvSpPr>
            <a:spLocks noChangeArrowheads="1"/>
          </p:cNvSpPr>
          <p:nvPr/>
        </p:nvSpPr>
        <p:spPr bwMode="auto">
          <a:xfrm>
            <a:off x="1981349" y="621135"/>
            <a:ext cx="215900" cy="2159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2603" name="Oval 6"/>
          <p:cNvSpPr>
            <a:spLocks noChangeArrowheads="1"/>
          </p:cNvSpPr>
          <p:nvPr/>
        </p:nvSpPr>
        <p:spPr bwMode="auto">
          <a:xfrm>
            <a:off x="2268686" y="621135"/>
            <a:ext cx="215900" cy="2159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2604" name="Oval 7"/>
          <p:cNvSpPr>
            <a:spLocks noChangeArrowheads="1"/>
          </p:cNvSpPr>
          <p:nvPr/>
        </p:nvSpPr>
        <p:spPr bwMode="auto">
          <a:xfrm>
            <a:off x="2557611" y="621135"/>
            <a:ext cx="215900" cy="2159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79" name="Oval 4"/>
          <p:cNvSpPr>
            <a:spLocks noChangeArrowheads="1"/>
          </p:cNvSpPr>
          <p:nvPr/>
        </p:nvSpPr>
        <p:spPr bwMode="auto">
          <a:xfrm>
            <a:off x="1347072" y="621135"/>
            <a:ext cx="215900" cy="2159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84" name="Oval 4"/>
          <p:cNvSpPr>
            <a:spLocks noChangeArrowheads="1"/>
          </p:cNvSpPr>
          <p:nvPr/>
        </p:nvSpPr>
        <p:spPr bwMode="auto">
          <a:xfrm>
            <a:off x="1694667" y="1174278"/>
            <a:ext cx="214971" cy="237827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85" name="Oval 5"/>
          <p:cNvSpPr>
            <a:spLocks noChangeArrowheads="1"/>
          </p:cNvSpPr>
          <p:nvPr/>
        </p:nvSpPr>
        <p:spPr bwMode="auto">
          <a:xfrm>
            <a:off x="1982005" y="1174278"/>
            <a:ext cx="214971" cy="237827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86" name="Oval 6"/>
          <p:cNvSpPr>
            <a:spLocks noChangeArrowheads="1"/>
          </p:cNvSpPr>
          <p:nvPr/>
        </p:nvSpPr>
        <p:spPr bwMode="auto">
          <a:xfrm>
            <a:off x="2269342" y="1174278"/>
            <a:ext cx="214971" cy="237827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87" name="Oval 7"/>
          <p:cNvSpPr>
            <a:spLocks noChangeArrowheads="1"/>
          </p:cNvSpPr>
          <p:nvPr/>
        </p:nvSpPr>
        <p:spPr bwMode="auto">
          <a:xfrm>
            <a:off x="2558267" y="1174278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89" name="Oval 4"/>
          <p:cNvSpPr>
            <a:spLocks noChangeArrowheads="1"/>
          </p:cNvSpPr>
          <p:nvPr/>
        </p:nvSpPr>
        <p:spPr bwMode="auto">
          <a:xfrm>
            <a:off x="1347728" y="1174278"/>
            <a:ext cx="214971" cy="237827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82" name="WordArt 111"/>
          <p:cNvSpPr>
            <a:spLocks noChangeArrowheads="1" noChangeShapeType="1" noTextEdit="1"/>
          </p:cNvSpPr>
          <p:nvPr/>
        </p:nvSpPr>
        <p:spPr bwMode="auto">
          <a:xfrm>
            <a:off x="2915816" y="1700808"/>
            <a:ext cx="951563" cy="53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=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1C8D"/>
                </a:solidFill>
                <a:latin typeface="Arial"/>
                <a:cs typeface="Arial"/>
              </a:rPr>
              <a:t>8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81C8D"/>
              </a:solidFill>
              <a:latin typeface="Arial"/>
              <a:cs typeface="Arial"/>
            </a:endParaRPr>
          </a:p>
        </p:txBody>
      </p:sp>
      <p:sp>
        <p:nvSpPr>
          <p:cNvPr id="83" name="Oval 4"/>
          <p:cNvSpPr>
            <a:spLocks noChangeArrowheads="1"/>
          </p:cNvSpPr>
          <p:nvPr/>
        </p:nvSpPr>
        <p:spPr bwMode="auto">
          <a:xfrm>
            <a:off x="1694667" y="1822350"/>
            <a:ext cx="214971" cy="237827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91" name="Oval 5"/>
          <p:cNvSpPr>
            <a:spLocks noChangeArrowheads="1"/>
          </p:cNvSpPr>
          <p:nvPr/>
        </p:nvSpPr>
        <p:spPr bwMode="auto">
          <a:xfrm>
            <a:off x="1982005" y="1822350"/>
            <a:ext cx="214971" cy="237827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92" name="Oval 6"/>
          <p:cNvSpPr>
            <a:spLocks noChangeArrowheads="1"/>
          </p:cNvSpPr>
          <p:nvPr/>
        </p:nvSpPr>
        <p:spPr bwMode="auto">
          <a:xfrm>
            <a:off x="2269342" y="1822350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93" name="Oval 7"/>
          <p:cNvSpPr>
            <a:spLocks noChangeArrowheads="1"/>
          </p:cNvSpPr>
          <p:nvPr/>
        </p:nvSpPr>
        <p:spPr bwMode="auto">
          <a:xfrm>
            <a:off x="2558267" y="1822350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95" name="Oval 4"/>
          <p:cNvSpPr>
            <a:spLocks noChangeArrowheads="1"/>
          </p:cNvSpPr>
          <p:nvPr/>
        </p:nvSpPr>
        <p:spPr bwMode="auto">
          <a:xfrm>
            <a:off x="1347728" y="1822350"/>
            <a:ext cx="214971" cy="237827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96" name="WordArt 111"/>
          <p:cNvSpPr>
            <a:spLocks noChangeArrowheads="1" noChangeShapeType="1" noTextEdit="1"/>
          </p:cNvSpPr>
          <p:nvPr/>
        </p:nvSpPr>
        <p:spPr bwMode="auto">
          <a:xfrm>
            <a:off x="2915816" y="2348880"/>
            <a:ext cx="951563" cy="53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=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81C8D"/>
                </a:solidFill>
                <a:latin typeface="Arial"/>
                <a:cs typeface="Arial"/>
              </a:rPr>
              <a:t>8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81C8D"/>
              </a:solidFill>
              <a:latin typeface="Arial"/>
              <a:cs typeface="Arial"/>
            </a:endParaRPr>
          </a:p>
        </p:txBody>
      </p:sp>
      <p:sp>
        <p:nvSpPr>
          <p:cNvPr id="97" name="Oval 4"/>
          <p:cNvSpPr>
            <a:spLocks noChangeArrowheads="1"/>
          </p:cNvSpPr>
          <p:nvPr/>
        </p:nvSpPr>
        <p:spPr bwMode="auto">
          <a:xfrm>
            <a:off x="1694667" y="2470422"/>
            <a:ext cx="214971" cy="237827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98" name="Oval 5"/>
          <p:cNvSpPr>
            <a:spLocks noChangeArrowheads="1"/>
          </p:cNvSpPr>
          <p:nvPr/>
        </p:nvSpPr>
        <p:spPr bwMode="auto">
          <a:xfrm>
            <a:off x="1982005" y="2470422"/>
            <a:ext cx="214971" cy="237827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99" name="Oval 6"/>
          <p:cNvSpPr>
            <a:spLocks noChangeArrowheads="1"/>
          </p:cNvSpPr>
          <p:nvPr/>
        </p:nvSpPr>
        <p:spPr bwMode="auto">
          <a:xfrm>
            <a:off x="2269342" y="2470422"/>
            <a:ext cx="214971" cy="237827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0" name="Oval 7"/>
          <p:cNvSpPr>
            <a:spLocks noChangeArrowheads="1"/>
          </p:cNvSpPr>
          <p:nvPr/>
        </p:nvSpPr>
        <p:spPr bwMode="auto">
          <a:xfrm>
            <a:off x="2558267" y="2470422"/>
            <a:ext cx="214971" cy="23782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2" name="Oval 4"/>
          <p:cNvSpPr>
            <a:spLocks noChangeArrowheads="1"/>
          </p:cNvSpPr>
          <p:nvPr/>
        </p:nvSpPr>
        <p:spPr bwMode="auto">
          <a:xfrm>
            <a:off x="1347728" y="2470422"/>
            <a:ext cx="214971" cy="237827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3" name="WordArt 111"/>
          <p:cNvSpPr>
            <a:spLocks noChangeArrowheads="1" noChangeShapeType="1" noTextEdit="1"/>
          </p:cNvSpPr>
          <p:nvPr/>
        </p:nvSpPr>
        <p:spPr bwMode="auto">
          <a:xfrm>
            <a:off x="2843808" y="2996952"/>
            <a:ext cx="951563" cy="53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=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7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104" name="Oval 4"/>
          <p:cNvSpPr>
            <a:spLocks noChangeArrowheads="1"/>
          </p:cNvSpPr>
          <p:nvPr/>
        </p:nvSpPr>
        <p:spPr bwMode="auto">
          <a:xfrm>
            <a:off x="1622659" y="3118494"/>
            <a:ext cx="214971" cy="237827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5" name="Oval 5"/>
          <p:cNvSpPr>
            <a:spLocks noChangeArrowheads="1"/>
          </p:cNvSpPr>
          <p:nvPr/>
        </p:nvSpPr>
        <p:spPr bwMode="auto">
          <a:xfrm>
            <a:off x="1909997" y="3118494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6" name="Oval 6"/>
          <p:cNvSpPr>
            <a:spLocks noChangeArrowheads="1"/>
          </p:cNvSpPr>
          <p:nvPr/>
        </p:nvSpPr>
        <p:spPr bwMode="auto">
          <a:xfrm>
            <a:off x="2197334" y="3118494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7" name="Oval 7"/>
          <p:cNvSpPr>
            <a:spLocks noChangeArrowheads="1"/>
          </p:cNvSpPr>
          <p:nvPr/>
        </p:nvSpPr>
        <p:spPr bwMode="auto">
          <a:xfrm>
            <a:off x="2486259" y="3118494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9" name="Oval 4"/>
          <p:cNvSpPr>
            <a:spLocks noChangeArrowheads="1"/>
          </p:cNvSpPr>
          <p:nvPr/>
        </p:nvSpPr>
        <p:spPr bwMode="auto">
          <a:xfrm>
            <a:off x="1275720" y="3118494"/>
            <a:ext cx="214971" cy="237827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10" name="WordArt 111"/>
          <p:cNvSpPr>
            <a:spLocks noChangeArrowheads="1" noChangeShapeType="1" noTextEdit="1"/>
          </p:cNvSpPr>
          <p:nvPr/>
        </p:nvSpPr>
        <p:spPr bwMode="auto">
          <a:xfrm>
            <a:off x="2843808" y="3717032"/>
            <a:ext cx="951563" cy="53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=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7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111" name="Oval 4"/>
          <p:cNvSpPr>
            <a:spLocks noChangeArrowheads="1"/>
          </p:cNvSpPr>
          <p:nvPr/>
        </p:nvSpPr>
        <p:spPr bwMode="auto">
          <a:xfrm>
            <a:off x="1622659" y="3838574"/>
            <a:ext cx="214971" cy="237827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12" name="Oval 5"/>
          <p:cNvSpPr>
            <a:spLocks noChangeArrowheads="1"/>
          </p:cNvSpPr>
          <p:nvPr/>
        </p:nvSpPr>
        <p:spPr bwMode="auto">
          <a:xfrm>
            <a:off x="1909997" y="3838574"/>
            <a:ext cx="214971" cy="237827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13" name="Oval 6"/>
          <p:cNvSpPr>
            <a:spLocks noChangeArrowheads="1"/>
          </p:cNvSpPr>
          <p:nvPr/>
        </p:nvSpPr>
        <p:spPr bwMode="auto">
          <a:xfrm>
            <a:off x="2197334" y="3838574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14" name="Oval 7"/>
          <p:cNvSpPr>
            <a:spLocks noChangeArrowheads="1"/>
          </p:cNvSpPr>
          <p:nvPr/>
        </p:nvSpPr>
        <p:spPr bwMode="auto">
          <a:xfrm>
            <a:off x="2486259" y="3838574"/>
            <a:ext cx="214971" cy="23782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16" name="Oval 4"/>
          <p:cNvSpPr>
            <a:spLocks noChangeArrowheads="1"/>
          </p:cNvSpPr>
          <p:nvPr/>
        </p:nvSpPr>
        <p:spPr bwMode="auto">
          <a:xfrm>
            <a:off x="1275720" y="3838574"/>
            <a:ext cx="214971" cy="237827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17" name="WordArt 111"/>
          <p:cNvSpPr>
            <a:spLocks noChangeArrowheads="1" noChangeShapeType="1" noTextEdit="1"/>
          </p:cNvSpPr>
          <p:nvPr/>
        </p:nvSpPr>
        <p:spPr bwMode="auto">
          <a:xfrm>
            <a:off x="2843808" y="5013176"/>
            <a:ext cx="951563" cy="53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=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6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4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8" name="Oval 4"/>
          <p:cNvSpPr>
            <a:spLocks noChangeArrowheads="1"/>
          </p:cNvSpPr>
          <p:nvPr/>
        </p:nvSpPr>
        <p:spPr bwMode="auto">
          <a:xfrm>
            <a:off x="1622659" y="5134718"/>
            <a:ext cx="214971" cy="237827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19" name="Oval 5"/>
          <p:cNvSpPr>
            <a:spLocks noChangeArrowheads="1"/>
          </p:cNvSpPr>
          <p:nvPr/>
        </p:nvSpPr>
        <p:spPr bwMode="auto">
          <a:xfrm>
            <a:off x="1909997" y="5134718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0" name="Oval 6"/>
          <p:cNvSpPr>
            <a:spLocks noChangeArrowheads="1"/>
          </p:cNvSpPr>
          <p:nvPr/>
        </p:nvSpPr>
        <p:spPr bwMode="auto">
          <a:xfrm>
            <a:off x="2197334" y="5134718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1" name="Oval 7"/>
          <p:cNvSpPr>
            <a:spLocks noChangeArrowheads="1"/>
          </p:cNvSpPr>
          <p:nvPr/>
        </p:nvSpPr>
        <p:spPr bwMode="auto">
          <a:xfrm>
            <a:off x="2486259" y="5134718"/>
            <a:ext cx="214971" cy="23782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3" name="Oval 4"/>
          <p:cNvSpPr>
            <a:spLocks noChangeArrowheads="1"/>
          </p:cNvSpPr>
          <p:nvPr/>
        </p:nvSpPr>
        <p:spPr bwMode="auto">
          <a:xfrm>
            <a:off x="1275720" y="5134718"/>
            <a:ext cx="214971" cy="237827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4" name="WordArt 111"/>
          <p:cNvSpPr>
            <a:spLocks noChangeArrowheads="1" noChangeShapeType="1" noTextEdit="1"/>
          </p:cNvSpPr>
          <p:nvPr/>
        </p:nvSpPr>
        <p:spPr bwMode="auto">
          <a:xfrm>
            <a:off x="6732240" y="1124744"/>
            <a:ext cx="951563" cy="53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=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5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  <p:sp>
        <p:nvSpPr>
          <p:cNvPr id="125" name="Oval 4"/>
          <p:cNvSpPr>
            <a:spLocks noChangeArrowheads="1"/>
          </p:cNvSpPr>
          <p:nvPr/>
        </p:nvSpPr>
        <p:spPr bwMode="auto">
          <a:xfrm>
            <a:off x="5511091" y="1246286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6" name="Oval 5"/>
          <p:cNvSpPr>
            <a:spLocks noChangeArrowheads="1"/>
          </p:cNvSpPr>
          <p:nvPr/>
        </p:nvSpPr>
        <p:spPr bwMode="auto">
          <a:xfrm>
            <a:off x="5798429" y="1246286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7" name="Oval 6"/>
          <p:cNvSpPr>
            <a:spLocks noChangeArrowheads="1"/>
          </p:cNvSpPr>
          <p:nvPr/>
        </p:nvSpPr>
        <p:spPr bwMode="auto">
          <a:xfrm>
            <a:off x="6085766" y="1246286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8" name="Oval 7"/>
          <p:cNvSpPr>
            <a:spLocks noChangeArrowheads="1"/>
          </p:cNvSpPr>
          <p:nvPr/>
        </p:nvSpPr>
        <p:spPr bwMode="auto">
          <a:xfrm>
            <a:off x="6374691" y="1246286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29" name="Oval 4"/>
          <p:cNvSpPr>
            <a:spLocks noChangeArrowheads="1"/>
          </p:cNvSpPr>
          <p:nvPr/>
        </p:nvSpPr>
        <p:spPr bwMode="auto">
          <a:xfrm>
            <a:off x="5164152" y="1246286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30" name="WordArt 111"/>
          <p:cNvSpPr>
            <a:spLocks noChangeArrowheads="1" noChangeShapeType="1" noTextEdit="1"/>
          </p:cNvSpPr>
          <p:nvPr/>
        </p:nvSpPr>
        <p:spPr bwMode="auto">
          <a:xfrm>
            <a:off x="6732240" y="476672"/>
            <a:ext cx="951563" cy="53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=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5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  <p:sp>
        <p:nvSpPr>
          <p:cNvPr id="131" name="Oval 4"/>
          <p:cNvSpPr>
            <a:spLocks noChangeArrowheads="1"/>
          </p:cNvSpPr>
          <p:nvPr/>
        </p:nvSpPr>
        <p:spPr bwMode="auto">
          <a:xfrm>
            <a:off x="5511091" y="598214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32" name="Oval 5"/>
          <p:cNvSpPr>
            <a:spLocks noChangeArrowheads="1"/>
          </p:cNvSpPr>
          <p:nvPr/>
        </p:nvSpPr>
        <p:spPr bwMode="auto">
          <a:xfrm>
            <a:off x="5798429" y="598214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33" name="Oval 6"/>
          <p:cNvSpPr>
            <a:spLocks noChangeArrowheads="1"/>
          </p:cNvSpPr>
          <p:nvPr/>
        </p:nvSpPr>
        <p:spPr bwMode="auto">
          <a:xfrm>
            <a:off x="6085766" y="598214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34" name="Oval 7"/>
          <p:cNvSpPr>
            <a:spLocks noChangeArrowheads="1"/>
          </p:cNvSpPr>
          <p:nvPr/>
        </p:nvSpPr>
        <p:spPr bwMode="auto">
          <a:xfrm>
            <a:off x="6374691" y="598214"/>
            <a:ext cx="214971" cy="23782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35" name="Oval 4"/>
          <p:cNvSpPr>
            <a:spLocks noChangeArrowheads="1"/>
          </p:cNvSpPr>
          <p:nvPr/>
        </p:nvSpPr>
        <p:spPr bwMode="auto">
          <a:xfrm>
            <a:off x="5164152" y="598214"/>
            <a:ext cx="214971" cy="237827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36" name="WordArt 111"/>
          <p:cNvSpPr>
            <a:spLocks noChangeArrowheads="1" noChangeShapeType="1" noTextEdit="1"/>
          </p:cNvSpPr>
          <p:nvPr/>
        </p:nvSpPr>
        <p:spPr bwMode="auto">
          <a:xfrm>
            <a:off x="2843808" y="4365104"/>
            <a:ext cx="951563" cy="53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=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6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4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7" name="Oval 4"/>
          <p:cNvSpPr>
            <a:spLocks noChangeArrowheads="1"/>
          </p:cNvSpPr>
          <p:nvPr/>
        </p:nvSpPr>
        <p:spPr bwMode="auto">
          <a:xfrm>
            <a:off x="1622659" y="4486646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38" name="Oval 5"/>
          <p:cNvSpPr>
            <a:spLocks noChangeArrowheads="1"/>
          </p:cNvSpPr>
          <p:nvPr/>
        </p:nvSpPr>
        <p:spPr bwMode="auto">
          <a:xfrm>
            <a:off x="1909997" y="4486646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39" name="Oval 6"/>
          <p:cNvSpPr>
            <a:spLocks noChangeArrowheads="1"/>
          </p:cNvSpPr>
          <p:nvPr/>
        </p:nvSpPr>
        <p:spPr bwMode="auto">
          <a:xfrm>
            <a:off x="2197334" y="4486646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40" name="Oval 7"/>
          <p:cNvSpPr>
            <a:spLocks noChangeArrowheads="1"/>
          </p:cNvSpPr>
          <p:nvPr/>
        </p:nvSpPr>
        <p:spPr bwMode="auto">
          <a:xfrm>
            <a:off x="2486259" y="4486646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41" name="Oval 4"/>
          <p:cNvSpPr>
            <a:spLocks noChangeArrowheads="1"/>
          </p:cNvSpPr>
          <p:nvPr/>
        </p:nvSpPr>
        <p:spPr bwMode="auto">
          <a:xfrm>
            <a:off x="1275720" y="4486646"/>
            <a:ext cx="214971" cy="237827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42" name="WordArt 111"/>
          <p:cNvSpPr>
            <a:spLocks noChangeArrowheads="1" noChangeShapeType="1" noTextEdit="1"/>
          </p:cNvSpPr>
          <p:nvPr/>
        </p:nvSpPr>
        <p:spPr bwMode="auto">
          <a:xfrm>
            <a:off x="6732240" y="2492896"/>
            <a:ext cx="951563" cy="53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=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4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43" name="Oval 4"/>
          <p:cNvSpPr>
            <a:spLocks noChangeArrowheads="1"/>
          </p:cNvSpPr>
          <p:nvPr/>
        </p:nvSpPr>
        <p:spPr bwMode="auto">
          <a:xfrm>
            <a:off x="5511091" y="2614438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44" name="Oval 5"/>
          <p:cNvSpPr>
            <a:spLocks noChangeArrowheads="1"/>
          </p:cNvSpPr>
          <p:nvPr/>
        </p:nvSpPr>
        <p:spPr bwMode="auto">
          <a:xfrm>
            <a:off x="5798429" y="2614438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45" name="Oval 6"/>
          <p:cNvSpPr>
            <a:spLocks noChangeArrowheads="1"/>
          </p:cNvSpPr>
          <p:nvPr/>
        </p:nvSpPr>
        <p:spPr bwMode="auto">
          <a:xfrm>
            <a:off x="6085766" y="2614438"/>
            <a:ext cx="214971" cy="23782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46" name="Oval 7"/>
          <p:cNvSpPr>
            <a:spLocks noChangeArrowheads="1"/>
          </p:cNvSpPr>
          <p:nvPr/>
        </p:nvSpPr>
        <p:spPr bwMode="auto">
          <a:xfrm>
            <a:off x="6374691" y="2614438"/>
            <a:ext cx="214971" cy="23782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47" name="Oval 4"/>
          <p:cNvSpPr>
            <a:spLocks noChangeArrowheads="1"/>
          </p:cNvSpPr>
          <p:nvPr/>
        </p:nvSpPr>
        <p:spPr bwMode="auto">
          <a:xfrm>
            <a:off x="5164152" y="2614438"/>
            <a:ext cx="214971" cy="23782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48" name="WordArt 111"/>
          <p:cNvSpPr>
            <a:spLocks noChangeArrowheads="1" noChangeShapeType="1" noTextEdit="1"/>
          </p:cNvSpPr>
          <p:nvPr/>
        </p:nvSpPr>
        <p:spPr bwMode="auto">
          <a:xfrm>
            <a:off x="6732240" y="3140968"/>
            <a:ext cx="951563" cy="53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=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4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49" name="Oval 4"/>
          <p:cNvSpPr>
            <a:spLocks noChangeArrowheads="1"/>
          </p:cNvSpPr>
          <p:nvPr/>
        </p:nvSpPr>
        <p:spPr bwMode="auto">
          <a:xfrm>
            <a:off x="5511091" y="3262510"/>
            <a:ext cx="214971" cy="23782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50" name="Oval 5"/>
          <p:cNvSpPr>
            <a:spLocks noChangeArrowheads="1"/>
          </p:cNvSpPr>
          <p:nvPr/>
        </p:nvSpPr>
        <p:spPr bwMode="auto">
          <a:xfrm>
            <a:off x="5798429" y="3262510"/>
            <a:ext cx="214971" cy="23782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51" name="Oval 6"/>
          <p:cNvSpPr>
            <a:spLocks noChangeArrowheads="1"/>
          </p:cNvSpPr>
          <p:nvPr/>
        </p:nvSpPr>
        <p:spPr bwMode="auto">
          <a:xfrm>
            <a:off x="6085766" y="3262510"/>
            <a:ext cx="214971" cy="23782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52" name="Oval 7"/>
          <p:cNvSpPr>
            <a:spLocks noChangeArrowheads="1"/>
          </p:cNvSpPr>
          <p:nvPr/>
        </p:nvSpPr>
        <p:spPr bwMode="auto">
          <a:xfrm>
            <a:off x="6374691" y="3262510"/>
            <a:ext cx="214971" cy="23782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53" name="Oval 4"/>
          <p:cNvSpPr>
            <a:spLocks noChangeArrowheads="1"/>
          </p:cNvSpPr>
          <p:nvPr/>
        </p:nvSpPr>
        <p:spPr bwMode="auto">
          <a:xfrm>
            <a:off x="5164152" y="3262510"/>
            <a:ext cx="214971" cy="23782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0" name="WordArt 111"/>
          <p:cNvSpPr>
            <a:spLocks noChangeArrowheads="1" noChangeShapeType="1" noTextEdit="1"/>
          </p:cNvSpPr>
          <p:nvPr/>
        </p:nvSpPr>
        <p:spPr bwMode="auto">
          <a:xfrm>
            <a:off x="6732240" y="1772816"/>
            <a:ext cx="951563" cy="53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=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5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  <p:sp>
        <p:nvSpPr>
          <p:cNvPr id="161" name="Oval 4"/>
          <p:cNvSpPr>
            <a:spLocks noChangeArrowheads="1"/>
          </p:cNvSpPr>
          <p:nvPr/>
        </p:nvSpPr>
        <p:spPr bwMode="auto">
          <a:xfrm>
            <a:off x="5511091" y="1894358"/>
            <a:ext cx="214971" cy="23782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2" name="Oval 5"/>
          <p:cNvSpPr>
            <a:spLocks noChangeArrowheads="1"/>
          </p:cNvSpPr>
          <p:nvPr/>
        </p:nvSpPr>
        <p:spPr bwMode="auto">
          <a:xfrm>
            <a:off x="5798429" y="1894358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3" name="Oval 6"/>
          <p:cNvSpPr>
            <a:spLocks noChangeArrowheads="1"/>
          </p:cNvSpPr>
          <p:nvPr/>
        </p:nvSpPr>
        <p:spPr bwMode="auto">
          <a:xfrm>
            <a:off x="6085766" y="1894358"/>
            <a:ext cx="214971" cy="23782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4" name="Oval 7"/>
          <p:cNvSpPr>
            <a:spLocks noChangeArrowheads="1"/>
          </p:cNvSpPr>
          <p:nvPr/>
        </p:nvSpPr>
        <p:spPr bwMode="auto">
          <a:xfrm>
            <a:off x="6374691" y="1894358"/>
            <a:ext cx="214971" cy="23782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5" name="Oval 4"/>
          <p:cNvSpPr>
            <a:spLocks noChangeArrowheads="1"/>
          </p:cNvSpPr>
          <p:nvPr/>
        </p:nvSpPr>
        <p:spPr bwMode="auto">
          <a:xfrm>
            <a:off x="5164152" y="1894358"/>
            <a:ext cx="214971" cy="23782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6" name="Oval 7"/>
          <p:cNvSpPr>
            <a:spLocks noChangeArrowheads="1"/>
          </p:cNvSpPr>
          <p:nvPr/>
        </p:nvSpPr>
        <p:spPr bwMode="auto">
          <a:xfrm>
            <a:off x="5940152" y="6309320"/>
            <a:ext cx="214971" cy="23782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73" name="WordArt 111"/>
          <p:cNvSpPr>
            <a:spLocks noChangeArrowheads="1" noChangeShapeType="1" noTextEdit="1"/>
          </p:cNvSpPr>
          <p:nvPr/>
        </p:nvSpPr>
        <p:spPr bwMode="auto">
          <a:xfrm>
            <a:off x="6732240" y="5157192"/>
            <a:ext cx="951563" cy="53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=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CC00"/>
                </a:solidFill>
                <a:latin typeface="Arial"/>
                <a:cs typeface="Arial"/>
              </a:rPr>
              <a:t>3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CC00"/>
              </a:solidFill>
              <a:latin typeface="Arial"/>
              <a:cs typeface="Arial"/>
            </a:endParaRPr>
          </a:p>
        </p:txBody>
      </p:sp>
      <p:sp>
        <p:nvSpPr>
          <p:cNvPr id="174" name="Oval 4"/>
          <p:cNvSpPr>
            <a:spLocks noChangeArrowheads="1"/>
          </p:cNvSpPr>
          <p:nvPr/>
        </p:nvSpPr>
        <p:spPr bwMode="auto">
          <a:xfrm>
            <a:off x="5511091" y="5278734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75" name="Oval 5"/>
          <p:cNvSpPr>
            <a:spLocks noChangeArrowheads="1"/>
          </p:cNvSpPr>
          <p:nvPr/>
        </p:nvSpPr>
        <p:spPr bwMode="auto">
          <a:xfrm>
            <a:off x="5798429" y="5278734"/>
            <a:ext cx="214971" cy="23782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76" name="Oval 6"/>
          <p:cNvSpPr>
            <a:spLocks noChangeArrowheads="1"/>
          </p:cNvSpPr>
          <p:nvPr/>
        </p:nvSpPr>
        <p:spPr bwMode="auto">
          <a:xfrm>
            <a:off x="6085766" y="5278734"/>
            <a:ext cx="214971" cy="23782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77" name="Oval 7"/>
          <p:cNvSpPr>
            <a:spLocks noChangeArrowheads="1"/>
          </p:cNvSpPr>
          <p:nvPr/>
        </p:nvSpPr>
        <p:spPr bwMode="auto">
          <a:xfrm>
            <a:off x="6374691" y="5278734"/>
            <a:ext cx="214971" cy="23782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78" name="Oval 4"/>
          <p:cNvSpPr>
            <a:spLocks noChangeArrowheads="1"/>
          </p:cNvSpPr>
          <p:nvPr/>
        </p:nvSpPr>
        <p:spPr bwMode="auto">
          <a:xfrm>
            <a:off x="5164152" y="5278734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79" name="WordArt 111"/>
          <p:cNvSpPr>
            <a:spLocks noChangeArrowheads="1" noChangeShapeType="1" noTextEdit="1"/>
          </p:cNvSpPr>
          <p:nvPr/>
        </p:nvSpPr>
        <p:spPr bwMode="auto">
          <a:xfrm>
            <a:off x="6732240" y="3789040"/>
            <a:ext cx="951563" cy="53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=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4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CC00"/>
              </a:solidFill>
              <a:latin typeface="Arial"/>
              <a:cs typeface="Arial"/>
            </a:endParaRPr>
          </a:p>
        </p:txBody>
      </p:sp>
      <p:sp>
        <p:nvSpPr>
          <p:cNvPr id="180" name="Oval 4"/>
          <p:cNvSpPr>
            <a:spLocks noChangeArrowheads="1"/>
          </p:cNvSpPr>
          <p:nvPr/>
        </p:nvSpPr>
        <p:spPr bwMode="auto">
          <a:xfrm>
            <a:off x="5511091" y="3910582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81" name="Oval 5"/>
          <p:cNvSpPr>
            <a:spLocks noChangeArrowheads="1"/>
          </p:cNvSpPr>
          <p:nvPr/>
        </p:nvSpPr>
        <p:spPr bwMode="auto">
          <a:xfrm>
            <a:off x="5798429" y="3910582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82" name="Oval 6"/>
          <p:cNvSpPr>
            <a:spLocks noChangeArrowheads="1"/>
          </p:cNvSpPr>
          <p:nvPr/>
        </p:nvSpPr>
        <p:spPr bwMode="auto">
          <a:xfrm>
            <a:off x="6085766" y="3910582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83" name="Oval 7"/>
          <p:cNvSpPr>
            <a:spLocks noChangeArrowheads="1"/>
          </p:cNvSpPr>
          <p:nvPr/>
        </p:nvSpPr>
        <p:spPr bwMode="auto">
          <a:xfrm>
            <a:off x="6374691" y="3910582"/>
            <a:ext cx="214971" cy="23782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84" name="Oval 4"/>
          <p:cNvSpPr>
            <a:spLocks noChangeArrowheads="1"/>
          </p:cNvSpPr>
          <p:nvPr/>
        </p:nvSpPr>
        <p:spPr bwMode="auto">
          <a:xfrm>
            <a:off x="5164152" y="3910582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85" name="WordArt 111"/>
          <p:cNvSpPr>
            <a:spLocks noChangeArrowheads="1" noChangeShapeType="1" noTextEdit="1"/>
          </p:cNvSpPr>
          <p:nvPr/>
        </p:nvSpPr>
        <p:spPr bwMode="auto">
          <a:xfrm>
            <a:off x="6732240" y="4437112"/>
            <a:ext cx="951563" cy="531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=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CC00"/>
                </a:solidFill>
                <a:latin typeface="Arial"/>
                <a:cs typeface="Arial"/>
              </a:rPr>
              <a:t>3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CC00"/>
              </a:solidFill>
              <a:latin typeface="Arial"/>
              <a:cs typeface="Arial"/>
            </a:endParaRPr>
          </a:p>
        </p:txBody>
      </p:sp>
      <p:sp>
        <p:nvSpPr>
          <p:cNvPr id="186" name="Oval 4"/>
          <p:cNvSpPr>
            <a:spLocks noChangeArrowheads="1"/>
          </p:cNvSpPr>
          <p:nvPr/>
        </p:nvSpPr>
        <p:spPr bwMode="auto">
          <a:xfrm>
            <a:off x="5511091" y="4558654"/>
            <a:ext cx="214971" cy="23782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87" name="Oval 5"/>
          <p:cNvSpPr>
            <a:spLocks noChangeArrowheads="1"/>
          </p:cNvSpPr>
          <p:nvPr/>
        </p:nvSpPr>
        <p:spPr bwMode="auto">
          <a:xfrm>
            <a:off x="5798429" y="4558654"/>
            <a:ext cx="214971" cy="23782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88" name="Oval 6"/>
          <p:cNvSpPr>
            <a:spLocks noChangeArrowheads="1"/>
          </p:cNvSpPr>
          <p:nvPr/>
        </p:nvSpPr>
        <p:spPr bwMode="auto">
          <a:xfrm>
            <a:off x="6085766" y="4558654"/>
            <a:ext cx="214971" cy="23782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89" name="Oval 7"/>
          <p:cNvSpPr>
            <a:spLocks noChangeArrowheads="1"/>
          </p:cNvSpPr>
          <p:nvPr/>
        </p:nvSpPr>
        <p:spPr bwMode="auto">
          <a:xfrm>
            <a:off x="6374691" y="4558654"/>
            <a:ext cx="214971" cy="23782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90" name="Oval 4"/>
          <p:cNvSpPr>
            <a:spLocks noChangeArrowheads="1"/>
          </p:cNvSpPr>
          <p:nvPr/>
        </p:nvSpPr>
        <p:spPr bwMode="auto">
          <a:xfrm>
            <a:off x="5164152" y="4558654"/>
            <a:ext cx="214971" cy="23782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grpSp>
        <p:nvGrpSpPr>
          <p:cNvPr id="3" name="Group 124"/>
          <p:cNvGrpSpPr>
            <a:grpSpLocks/>
          </p:cNvGrpSpPr>
          <p:nvPr/>
        </p:nvGrpSpPr>
        <p:grpSpPr bwMode="auto">
          <a:xfrm>
            <a:off x="971600" y="6093296"/>
            <a:ext cx="2251075" cy="482600"/>
            <a:chOff x="4014" y="3294"/>
            <a:chExt cx="1418" cy="304"/>
          </a:xfrm>
        </p:grpSpPr>
        <p:sp>
          <p:nvSpPr>
            <p:cNvPr id="192" name="Oval 125"/>
            <p:cNvSpPr>
              <a:spLocks noChangeArrowheads="1"/>
            </p:cNvSpPr>
            <p:nvPr/>
          </p:nvSpPr>
          <p:spPr bwMode="auto">
            <a:xfrm>
              <a:off x="4014" y="3385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93" name="Oval 126"/>
            <p:cNvSpPr>
              <a:spLocks noChangeArrowheads="1"/>
            </p:cNvSpPr>
            <p:nvPr/>
          </p:nvSpPr>
          <p:spPr bwMode="auto">
            <a:xfrm>
              <a:off x="4195" y="3385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94" name="Oval 127"/>
            <p:cNvSpPr>
              <a:spLocks noChangeArrowheads="1"/>
            </p:cNvSpPr>
            <p:nvPr/>
          </p:nvSpPr>
          <p:spPr bwMode="auto">
            <a:xfrm>
              <a:off x="4376" y="3385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95" name="Oval 128"/>
            <p:cNvSpPr>
              <a:spLocks noChangeArrowheads="1"/>
            </p:cNvSpPr>
            <p:nvPr/>
          </p:nvSpPr>
          <p:spPr bwMode="auto">
            <a:xfrm>
              <a:off x="4558" y="3385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196" name="WordArt 129"/>
            <p:cNvSpPr>
              <a:spLocks noChangeArrowheads="1" noChangeShapeType="1" noTextEdit="1"/>
            </p:cNvSpPr>
            <p:nvPr/>
          </p:nvSpPr>
          <p:spPr bwMode="auto">
            <a:xfrm>
              <a:off x="4830" y="3294"/>
              <a:ext cx="602" cy="3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= </a:t>
              </a:r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197" name="Oval 7"/>
          <p:cNvSpPr>
            <a:spLocks noChangeArrowheads="1"/>
          </p:cNvSpPr>
          <p:nvPr/>
        </p:nvSpPr>
        <p:spPr bwMode="auto">
          <a:xfrm>
            <a:off x="610964" y="6236766"/>
            <a:ext cx="214971" cy="2378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8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4675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2386608" cy="639762"/>
          </a:xfrm>
        </p:spPr>
        <p:txBody>
          <a:bodyPr/>
          <a:lstStyle/>
          <a:p>
            <a:r>
              <a:rPr lang="be-BY" u="sng" dirty="0" smtClean="0">
                <a:solidFill>
                  <a:srgbClr val="00863D"/>
                </a:solidFill>
              </a:rPr>
              <a:t>ОБОГАТИМ</a:t>
            </a:r>
            <a:endParaRPr lang="ru-RU" u="sng" dirty="0">
              <a:solidFill>
                <a:srgbClr val="00863D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563888" y="306216"/>
            <a:ext cx="4040188" cy="760239"/>
          </a:xfrm>
        </p:spPr>
        <p:txBody>
          <a:bodyPr/>
          <a:lstStyle/>
          <a:p>
            <a:pPr marL="0" indent="0">
              <a:buNone/>
            </a:pPr>
            <a:r>
              <a:rPr lang="be-BY" sz="2800" b="1" dirty="0">
                <a:solidFill>
                  <a:srgbClr val="C00000"/>
                </a:solidFill>
              </a:rPr>
              <a:t>Знания о </a:t>
            </a:r>
            <a:r>
              <a:rPr lang="be-BY" sz="2800" b="1" dirty="0" smtClean="0">
                <a:solidFill>
                  <a:srgbClr val="C00000"/>
                </a:solidFill>
              </a:rPr>
              <a:t>прочитанном</a:t>
            </a:r>
            <a:endParaRPr lang="ru-RU" sz="28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23528" y="2780928"/>
            <a:ext cx="2708699" cy="639762"/>
          </a:xfrm>
        </p:spPr>
        <p:txBody>
          <a:bodyPr/>
          <a:lstStyle/>
          <a:p>
            <a:r>
              <a:rPr lang="ru-RU" u="sng" dirty="0" smtClean="0">
                <a:solidFill>
                  <a:srgbClr val="0070C0"/>
                </a:solidFill>
              </a:rPr>
              <a:t>ПРОДОЛЖИМ</a:t>
            </a: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419872" y="2890863"/>
            <a:ext cx="5544616" cy="2249368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0070C0"/>
                </a:solidFill>
              </a:rPr>
              <a:t>Сравнивать </a:t>
            </a:r>
            <a:r>
              <a:rPr lang="ru-RU" sz="2600" b="1" dirty="0">
                <a:solidFill>
                  <a:srgbClr val="0070C0"/>
                </a:solidFill>
              </a:rPr>
              <a:t>персонажей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070C0"/>
                </a:solidFill>
              </a:rPr>
              <a:t>Высказывать свою точку зрения и подтверждать ее текстом литературного </a:t>
            </a:r>
            <a:r>
              <a:rPr lang="ru-RU" sz="2600" b="1" dirty="0" smtClean="0">
                <a:solidFill>
                  <a:srgbClr val="0070C0"/>
                </a:solidFill>
              </a:rPr>
              <a:t>произведения. </a:t>
            </a:r>
            <a:endParaRPr lang="ru-RU" sz="26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9" name="Текст 4"/>
          <p:cNvSpPr txBox="1">
            <a:spLocks/>
          </p:cNvSpPr>
          <p:nvPr/>
        </p:nvSpPr>
        <p:spPr bwMode="auto">
          <a:xfrm>
            <a:off x="251520" y="5157192"/>
            <a:ext cx="305983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 smtClean="0">
                <a:solidFill>
                  <a:srgbClr val="A81C8D"/>
                </a:solidFill>
              </a:rPr>
              <a:t>ПОРАССУЖДАЕМ</a:t>
            </a:r>
            <a:endParaRPr lang="ru-RU" u="sng" dirty="0">
              <a:solidFill>
                <a:srgbClr val="A81C8D"/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 bwMode="auto">
          <a:xfrm>
            <a:off x="467544" y="260648"/>
            <a:ext cx="2481761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 smtClean="0">
                <a:solidFill>
                  <a:srgbClr val="993300"/>
                </a:solidFill>
              </a:rPr>
              <a:t>ПРОВЕРИМ</a:t>
            </a:r>
            <a:endParaRPr lang="ru-RU" u="sng" dirty="0">
              <a:solidFill>
                <a:srgbClr val="993300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 bwMode="auto">
          <a:xfrm>
            <a:off x="3419872" y="5208989"/>
            <a:ext cx="5724128" cy="7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>
                <a:ln w="3175">
                  <a:noFill/>
                </a:ln>
                <a:solidFill>
                  <a:srgbClr val="A81C8D"/>
                </a:solidFill>
                <a:cs typeface="Arial" pitchFamily="34" charset="0"/>
              </a:rPr>
              <a:t>Что такое коллектив? Каким надо быть каждому, чтобы всем вместе называться </a:t>
            </a:r>
            <a:r>
              <a:rPr lang="ru-RU" sz="2800" b="1" dirty="0" smtClean="0">
                <a:ln w="3175">
                  <a:noFill/>
                </a:ln>
                <a:solidFill>
                  <a:srgbClr val="A81C8D"/>
                </a:solidFill>
                <a:cs typeface="Arial" pitchFamily="34" charset="0"/>
              </a:rPr>
              <a:t>коллективом</a:t>
            </a:r>
            <a:r>
              <a:rPr lang="ru-RU" sz="2800" b="1" dirty="0">
                <a:ln w="3175">
                  <a:noFill/>
                </a:ln>
                <a:solidFill>
                  <a:srgbClr val="A81C8D"/>
                </a:solidFill>
                <a:cs typeface="Arial" pitchFamily="34" charset="0"/>
              </a:rPr>
              <a:t>?</a:t>
            </a:r>
            <a:endParaRPr lang="ru-RU" sz="2800" b="1" dirty="0">
              <a:ln w="3175">
                <a:noFill/>
              </a:ln>
              <a:solidFill>
                <a:srgbClr val="A81C8D"/>
              </a:solidFill>
              <a:ea typeface="Calibri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2" name="Объект 5"/>
          <p:cNvSpPr txBox="1">
            <a:spLocks/>
          </p:cNvSpPr>
          <p:nvPr/>
        </p:nvSpPr>
        <p:spPr bwMode="auto">
          <a:xfrm>
            <a:off x="3430100" y="980728"/>
            <a:ext cx="5703671" cy="7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None/>
            </a:pPr>
            <a:r>
              <a:rPr lang="ru-RU" sz="2600" b="1" dirty="0" smtClean="0">
                <a:solidFill>
                  <a:srgbClr val="00863D"/>
                </a:solidFill>
              </a:rPr>
              <a:t>Словарный запас новыми словами, которые </a:t>
            </a:r>
            <a:r>
              <a:rPr lang="ru-RU" sz="2600" b="1" dirty="0">
                <a:solidFill>
                  <a:srgbClr val="00863D"/>
                </a:solidFill>
              </a:rPr>
              <a:t>встретились в повести Андрея Усачёва «Чудеса в </a:t>
            </a:r>
            <a:r>
              <a:rPr lang="ru-RU" sz="2600" b="1" dirty="0" err="1">
                <a:solidFill>
                  <a:srgbClr val="00863D"/>
                </a:solidFill>
              </a:rPr>
              <a:t>Дедморозовке</a:t>
            </a:r>
            <a:r>
              <a:rPr lang="ru-RU" sz="2600" b="1" dirty="0" smtClean="0">
                <a:solidFill>
                  <a:srgbClr val="00863D"/>
                </a:solidFill>
              </a:rPr>
              <a:t>»</a:t>
            </a:r>
            <a:endParaRPr lang="ru-RU" sz="2600" b="1" dirty="0">
              <a:solidFill>
                <a:srgbClr val="0086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2386608" cy="639762"/>
          </a:xfrm>
        </p:spPr>
        <p:txBody>
          <a:bodyPr/>
          <a:lstStyle/>
          <a:p>
            <a:r>
              <a:rPr lang="be-BY" dirty="0" smtClean="0"/>
              <a:t>ОБОГАТИМ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926176" y="364505"/>
            <a:ext cx="4040188" cy="760239"/>
          </a:xfrm>
        </p:spPr>
        <p:txBody>
          <a:bodyPr/>
          <a:lstStyle/>
          <a:p>
            <a:pPr marL="0" indent="0">
              <a:buNone/>
            </a:pPr>
            <a:r>
              <a:rPr lang="be-BY" b="1" dirty="0">
                <a:solidFill>
                  <a:srgbClr val="C00000"/>
                </a:solidFill>
              </a:rPr>
              <a:t>Знания о </a:t>
            </a:r>
            <a:r>
              <a:rPr lang="be-BY" b="1" dirty="0" smtClean="0">
                <a:solidFill>
                  <a:srgbClr val="C00000"/>
                </a:solidFill>
              </a:rPr>
              <a:t>прочитанном</a:t>
            </a:r>
            <a:endParaRPr lang="ru-RU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51520" y="3068960"/>
            <a:ext cx="2376263" cy="639762"/>
          </a:xfrm>
        </p:spPr>
        <p:txBody>
          <a:bodyPr/>
          <a:lstStyle/>
          <a:p>
            <a:r>
              <a:rPr lang="ru-RU" dirty="0" smtClean="0"/>
              <a:t>ПРОДОЛЖИМ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2871470" y="2837965"/>
            <a:ext cx="5698976" cy="2249368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Оценивать поступки литературных </a:t>
            </a:r>
            <a:r>
              <a:rPr lang="ru-RU" b="1" dirty="0" smtClean="0">
                <a:solidFill>
                  <a:srgbClr val="0070C0"/>
                </a:solidFill>
              </a:rPr>
              <a:t>героев. Сравнивать </a:t>
            </a:r>
            <a:r>
              <a:rPr lang="ru-RU" b="1" dirty="0">
                <a:solidFill>
                  <a:srgbClr val="0070C0"/>
                </a:solidFill>
              </a:rPr>
              <a:t>персонажей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Высказывать свою точку зрения и подтверждать ее текстом литературного </a:t>
            </a:r>
            <a:r>
              <a:rPr lang="ru-RU" b="1" dirty="0" smtClean="0">
                <a:solidFill>
                  <a:srgbClr val="0070C0"/>
                </a:solidFill>
              </a:rPr>
              <a:t>произведения. </a:t>
            </a:r>
            <a:endParaRPr lang="ru-RU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9" name="Текст 4"/>
          <p:cNvSpPr txBox="1">
            <a:spLocks/>
          </p:cNvSpPr>
          <p:nvPr/>
        </p:nvSpPr>
        <p:spPr bwMode="auto">
          <a:xfrm>
            <a:off x="107505" y="5229200"/>
            <a:ext cx="294781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ПОРАССУЖДАЕМ</a:t>
            </a:r>
            <a:endParaRPr lang="ru-RU" dirty="0"/>
          </a:p>
        </p:txBody>
      </p:sp>
      <p:sp>
        <p:nvSpPr>
          <p:cNvPr id="10" name="Текст 4"/>
          <p:cNvSpPr txBox="1">
            <a:spLocks/>
          </p:cNvSpPr>
          <p:nvPr/>
        </p:nvSpPr>
        <p:spPr bwMode="auto">
          <a:xfrm>
            <a:off x="251520" y="260648"/>
            <a:ext cx="2020094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ПРОВЕРИМ</a:t>
            </a:r>
            <a:endParaRPr lang="ru-RU" dirty="0"/>
          </a:p>
        </p:txBody>
      </p:sp>
      <p:sp>
        <p:nvSpPr>
          <p:cNvPr id="11" name="Объект 5"/>
          <p:cNvSpPr txBox="1">
            <a:spLocks/>
          </p:cNvSpPr>
          <p:nvPr/>
        </p:nvSpPr>
        <p:spPr bwMode="auto">
          <a:xfrm>
            <a:off x="2926176" y="5376863"/>
            <a:ext cx="5966304" cy="7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Что такое коллектив? Каким надо быть каждому, чтобы всем вместе называться </a:t>
            </a:r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коллективом</a:t>
            </a:r>
            <a:r>
              <a:rPr lang="ru-RU" b="1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2" name="Объект 5"/>
          <p:cNvSpPr txBox="1">
            <a:spLocks/>
          </p:cNvSpPr>
          <p:nvPr/>
        </p:nvSpPr>
        <p:spPr bwMode="auto">
          <a:xfrm>
            <a:off x="2895197" y="1124744"/>
            <a:ext cx="5864161" cy="7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None/>
            </a:pPr>
            <a:r>
              <a:rPr lang="ru-RU" b="1" dirty="0" smtClean="0"/>
              <a:t>Значение </a:t>
            </a:r>
            <a:r>
              <a:rPr lang="ru-RU" b="1" dirty="0"/>
              <a:t>новых слов, </a:t>
            </a:r>
            <a:r>
              <a:rPr lang="ru-RU" b="1" dirty="0" smtClean="0"/>
              <a:t>которые</a:t>
            </a:r>
          </a:p>
          <a:p>
            <a:pPr marL="0" indent="0" fontAlgn="t">
              <a:buNone/>
            </a:pPr>
            <a:r>
              <a:rPr lang="ru-RU" b="1" dirty="0" smtClean="0"/>
              <a:t> </a:t>
            </a:r>
            <a:r>
              <a:rPr lang="ru-RU" b="1" dirty="0"/>
              <a:t>встретились в повести Андрея Усачёва «Чудеса в </a:t>
            </a:r>
            <a:r>
              <a:rPr lang="ru-RU" b="1" dirty="0" err="1"/>
              <a:t>Дедморозовке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6450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Домашнее задание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18884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/>
              <a:t>Подготовить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4400" b="1" u="sng" dirty="0" smtClean="0">
                <a:solidFill>
                  <a:srgbClr val="0070C0"/>
                </a:solidFill>
              </a:rPr>
              <a:t>пересказ</a:t>
            </a: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/>
              <a:t>понравившегося эпизода повести + подобрать</a:t>
            </a:r>
            <a:r>
              <a:rPr lang="ru-RU" sz="4400" b="1" dirty="0" smtClean="0"/>
              <a:t> </a:t>
            </a:r>
            <a:r>
              <a:rPr lang="ru-RU" sz="4400" b="1" u="sng" dirty="0" smtClean="0">
                <a:solidFill>
                  <a:srgbClr val="7030A0"/>
                </a:solidFill>
              </a:rPr>
              <a:t>пословицу</a:t>
            </a:r>
            <a:r>
              <a:rPr lang="ru-RU" sz="3600" b="1" dirty="0" smtClean="0"/>
              <a:t>, которая соответствует выбранному сюжету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371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488832" cy="521744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5455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624736" cy="1440160"/>
          </a:xfrm>
          <a:prstGeom prst="round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/>
          <a:lstStyle/>
          <a:p>
            <a:r>
              <a:rPr lang="ru-RU" b="1" dirty="0" smtClean="0">
                <a:latin typeface="+mn-lt"/>
              </a:rPr>
              <a:t>Прогностическая отметка</a:t>
            </a:r>
            <a:endParaRPr lang="ru-RU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60848"/>
            <a:ext cx="4104456" cy="3456384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6762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143000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1. Где у </a:t>
            </a:r>
            <a:r>
              <a:rPr lang="ru-RU" b="1" dirty="0">
                <a:solidFill>
                  <a:srgbClr val="7030A0"/>
                </a:solidFill>
              </a:rPr>
              <a:t>Деда </a:t>
            </a:r>
            <a:r>
              <a:rPr lang="ru-RU" b="1" dirty="0" smtClean="0">
                <a:solidFill>
                  <a:srgbClr val="7030A0"/>
                </a:solidFill>
              </a:rPr>
              <a:t>Мороза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была дача</a:t>
            </a:r>
            <a:r>
              <a:rPr lang="ru-RU" b="1" dirty="0">
                <a:solidFill>
                  <a:srgbClr val="7030A0"/>
                </a:solidFill>
              </a:rPr>
              <a:t>?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20888"/>
            <a:ext cx="8229600" cy="2188840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/>
              <a:t>А) на Южном полюсе</a:t>
            </a:r>
          </a:p>
          <a:p>
            <a:pPr marL="0" indent="0">
              <a:buNone/>
            </a:pPr>
            <a:r>
              <a:rPr lang="ru-RU" sz="4400" b="1" dirty="0" smtClean="0"/>
              <a:t>Б</a:t>
            </a:r>
            <a:r>
              <a:rPr lang="ru-RU" sz="4400" b="1" dirty="0"/>
              <a:t>) в </a:t>
            </a:r>
            <a:r>
              <a:rPr lang="ru-RU" sz="4400" b="1" dirty="0" smtClean="0"/>
              <a:t>Австралии</a:t>
            </a:r>
            <a:endParaRPr lang="ru-RU" sz="4400" b="1" dirty="0"/>
          </a:p>
          <a:p>
            <a:pPr marL="0" indent="0">
              <a:buNone/>
            </a:pPr>
            <a:r>
              <a:rPr lang="ru-RU" sz="4400" b="1" dirty="0" smtClean="0"/>
              <a:t>С</a:t>
            </a:r>
            <a:r>
              <a:rPr lang="ru-RU" sz="4400" b="1" dirty="0"/>
              <a:t>) в Гренландии</a:t>
            </a:r>
          </a:p>
          <a:p>
            <a:pPr marL="0" indent="0">
              <a:buNone/>
            </a:pPr>
            <a:r>
              <a:rPr lang="ru-RU" sz="4400" b="1" dirty="0" smtClean="0"/>
              <a:t>Д</a:t>
            </a:r>
            <a:r>
              <a:rPr lang="ru-RU" sz="4400" b="1" dirty="0"/>
              <a:t>) на Северном полюсе</a:t>
            </a:r>
          </a:p>
          <a:p>
            <a:pPr marL="0" indent="0">
              <a:buNone/>
            </a:pPr>
            <a:endParaRPr lang="ru-RU" sz="4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2830" y="40466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ВХОДНОЙ ТЕСТ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17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429552" cy="57150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</a:rPr>
              <a:t>2</a:t>
            </a:r>
            <a:r>
              <a:rPr lang="ru-RU" b="1" dirty="0" smtClean="0">
                <a:solidFill>
                  <a:srgbClr val="7030A0"/>
                </a:solidFill>
              </a:rPr>
              <a:t>. Что </a:t>
            </a:r>
            <a:r>
              <a:rPr lang="ru-RU" b="1" dirty="0">
                <a:solidFill>
                  <a:srgbClr val="7030A0"/>
                </a:solidFill>
              </a:rPr>
              <a:t>изобрёл Дед Мороз на празднование Нового года?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708920"/>
            <a:ext cx="8640960" cy="2578038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/>
              <a:t>А</a:t>
            </a:r>
            <a:r>
              <a:rPr lang="ru-RU" sz="4000" b="1" dirty="0" smtClean="0"/>
              <a:t>) </a:t>
            </a:r>
            <a:r>
              <a:rPr lang="ru-RU" sz="4000" b="1" dirty="0"/>
              <a:t>Северное сияние</a:t>
            </a:r>
          </a:p>
          <a:p>
            <a:pPr marL="0" indent="0">
              <a:buNone/>
            </a:pPr>
            <a:r>
              <a:rPr lang="ru-RU" sz="4000" b="1" dirty="0"/>
              <a:t>Б) Музыкальный салют</a:t>
            </a:r>
          </a:p>
          <a:p>
            <a:pPr marL="0" indent="0">
              <a:buNone/>
            </a:pPr>
            <a:r>
              <a:rPr lang="ru-RU" sz="4000" b="1" dirty="0" smtClean="0"/>
              <a:t>С) </a:t>
            </a:r>
            <a:r>
              <a:rPr lang="ru-RU" sz="4000" b="1" dirty="0"/>
              <a:t>Летающие новогодние </a:t>
            </a:r>
            <a:r>
              <a:rPr lang="ru-RU" sz="4000" b="1" dirty="0" smtClean="0"/>
              <a:t>шары</a:t>
            </a:r>
          </a:p>
          <a:p>
            <a:pPr marL="0" indent="0">
              <a:buNone/>
            </a:pPr>
            <a:r>
              <a:rPr lang="ru-RU" sz="4000" b="1" dirty="0"/>
              <a:t>Д</a:t>
            </a:r>
            <a:r>
              <a:rPr lang="ru-RU" sz="4000" b="1" dirty="0" smtClean="0"/>
              <a:t>) Скатерть-самобранку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653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3</a:t>
            </a:r>
            <a:r>
              <a:rPr lang="ru-RU" b="1" dirty="0" smtClean="0">
                <a:solidFill>
                  <a:srgbClr val="7030A0"/>
                </a:solidFill>
              </a:rPr>
              <a:t>. Что </a:t>
            </a:r>
            <a:r>
              <a:rPr lang="ru-RU" b="1" dirty="0">
                <a:solidFill>
                  <a:srgbClr val="7030A0"/>
                </a:solidFill>
              </a:rPr>
              <a:t>удалось вырастить Снегурочке в теплице?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9933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348880"/>
            <a:ext cx="6491064" cy="3052936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/>
              <a:t>А</a:t>
            </a:r>
            <a:r>
              <a:rPr lang="ru-RU" sz="4400" b="1" dirty="0"/>
              <a:t>) </a:t>
            </a:r>
            <a:r>
              <a:rPr lang="ru-RU" sz="4400" b="1" dirty="0" smtClean="0"/>
              <a:t>Апельсины</a:t>
            </a:r>
          </a:p>
          <a:p>
            <a:pPr marL="0" indent="0">
              <a:buNone/>
            </a:pPr>
            <a:r>
              <a:rPr lang="ru-RU" sz="4400" b="1" dirty="0" smtClean="0"/>
              <a:t>Б</a:t>
            </a:r>
            <a:r>
              <a:rPr lang="ru-RU" sz="4400" b="1" dirty="0"/>
              <a:t>) Арбузы</a:t>
            </a:r>
          </a:p>
          <a:p>
            <a:pPr marL="0" indent="0">
              <a:buNone/>
            </a:pPr>
            <a:r>
              <a:rPr lang="ru-RU" sz="4400" b="1" dirty="0" smtClean="0"/>
              <a:t>С</a:t>
            </a:r>
            <a:r>
              <a:rPr lang="ru-RU" sz="4400" b="1" dirty="0"/>
              <a:t>) Баклажаны</a:t>
            </a:r>
          </a:p>
          <a:p>
            <a:pPr marL="0" indent="0">
              <a:buNone/>
            </a:pPr>
            <a:r>
              <a:rPr lang="ru-RU" sz="4400" b="1" dirty="0" smtClean="0"/>
              <a:t>Д)</a:t>
            </a:r>
            <a:r>
              <a:rPr lang="ru-RU" sz="4400" b="1" dirty="0"/>
              <a:t> Бананы </a:t>
            </a:r>
          </a:p>
          <a:p>
            <a:pPr marL="0" indent="0">
              <a:buNone/>
            </a:pPr>
            <a:endParaRPr lang="ru-RU" sz="44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6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/>
          <a:lstStyle/>
          <a:p>
            <a:pPr lvl="0"/>
            <a:r>
              <a:rPr lang="en-US" sz="4000" b="1" dirty="0" smtClean="0">
                <a:solidFill>
                  <a:srgbClr val="7030A0"/>
                </a:solidFill>
              </a:rPr>
              <a:t>4</a:t>
            </a:r>
            <a:r>
              <a:rPr lang="ru-RU" sz="4000" b="1" dirty="0" smtClean="0">
                <a:solidFill>
                  <a:srgbClr val="7030A0"/>
                </a:solidFill>
              </a:rPr>
              <a:t>. Какое </a:t>
            </a:r>
            <a:r>
              <a:rPr lang="ru-RU" sz="4000" b="1" dirty="0">
                <a:solidFill>
                  <a:srgbClr val="7030A0"/>
                </a:solidFill>
              </a:rPr>
              <a:t>наказание получили снеговики Чайников и Морковкин за то, что чуть не устроили пожар?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780928"/>
            <a:ext cx="8229600" cy="2376264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/>
              <a:t>А) Стоять в углу</a:t>
            </a:r>
          </a:p>
          <a:p>
            <a:pPr marL="0" indent="0">
              <a:buNone/>
            </a:pPr>
            <a:r>
              <a:rPr lang="ru-RU" sz="4000" b="1" dirty="0" smtClean="0"/>
              <a:t>Б</a:t>
            </a:r>
            <a:r>
              <a:rPr lang="ru-RU" sz="4000" b="1" dirty="0"/>
              <a:t>) Чистить картошку на кухне</a:t>
            </a:r>
          </a:p>
          <a:p>
            <a:pPr marL="0" indent="0">
              <a:buNone/>
            </a:pPr>
            <a:r>
              <a:rPr lang="ru-RU" sz="4000" b="1" dirty="0" smtClean="0"/>
              <a:t>С)</a:t>
            </a:r>
            <a:r>
              <a:rPr lang="ru-RU" sz="4000" b="1" dirty="0"/>
              <a:t> Чистить двор от </a:t>
            </a:r>
            <a:r>
              <a:rPr lang="ru-RU" sz="4000" b="1" dirty="0" smtClean="0"/>
              <a:t>снега</a:t>
            </a:r>
          </a:p>
          <a:p>
            <a:pPr marL="0" indent="0">
              <a:buNone/>
            </a:pPr>
            <a:r>
              <a:rPr lang="ru-RU" sz="4000" b="1" dirty="0" smtClean="0"/>
              <a:t>Д)</a:t>
            </a:r>
            <a:r>
              <a:rPr lang="ru-RU" sz="4000" b="1" dirty="0"/>
              <a:t> Убирать в классе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9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rgbClr val="7030A0"/>
                </a:solidFill>
              </a:rPr>
              <a:t>5</a:t>
            </a:r>
            <a:r>
              <a:rPr lang="ru-RU" b="1" dirty="0" smtClean="0">
                <a:solidFill>
                  <a:srgbClr val="7030A0"/>
                </a:solidFill>
              </a:rPr>
              <a:t>. Каких врагов, </a:t>
            </a:r>
            <a:r>
              <a:rPr lang="ru-RU" b="1" dirty="0">
                <a:solidFill>
                  <a:srgbClr val="7030A0"/>
                </a:solidFill>
              </a:rPr>
              <a:t>по мнению, </a:t>
            </a:r>
            <a:r>
              <a:rPr lang="ru-RU" b="1" dirty="0" err="1" smtClean="0">
                <a:solidFill>
                  <a:srgbClr val="7030A0"/>
                </a:solidFill>
              </a:rPr>
              <a:t>Пряжкина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>
                <a:solidFill>
                  <a:srgbClr val="7030A0"/>
                </a:solidFill>
              </a:rPr>
              <a:t>мороз помог победить русским солдатам?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068960"/>
            <a:ext cx="7355160" cy="2304256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/>
              <a:t>А) французов и немцев</a:t>
            </a:r>
          </a:p>
          <a:p>
            <a:pPr marL="0" indent="0">
              <a:buNone/>
            </a:pPr>
            <a:r>
              <a:rPr lang="ru-RU" sz="3600" b="1" dirty="0" smtClean="0"/>
              <a:t>Б</a:t>
            </a:r>
            <a:r>
              <a:rPr lang="ru-RU" sz="3600" b="1" dirty="0"/>
              <a:t>) крестоносцев</a:t>
            </a:r>
          </a:p>
          <a:p>
            <a:pPr marL="0" indent="0">
              <a:buNone/>
            </a:pPr>
            <a:r>
              <a:rPr lang="ru-RU" sz="3600" b="1" dirty="0" smtClean="0"/>
              <a:t>С</a:t>
            </a:r>
            <a:r>
              <a:rPr lang="ru-RU" sz="3600" b="1" dirty="0"/>
              <a:t>) французов и испанцев</a:t>
            </a:r>
          </a:p>
          <a:p>
            <a:pPr marL="0" indent="0">
              <a:buNone/>
            </a:pPr>
            <a:r>
              <a:rPr lang="ru-RU" sz="3600" b="1" dirty="0" smtClean="0"/>
              <a:t>Д)</a:t>
            </a:r>
            <a:r>
              <a:rPr lang="ru-RU" sz="3600" b="1" dirty="0"/>
              <a:t> немцев и испанцев</a:t>
            </a:r>
          </a:p>
          <a:p>
            <a:pPr marL="0" indent="0">
              <a:buNone/>
            </a:pPr>
            <a:endParaRPr lang="ru-RU" sz="3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8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god-7-2">
  <a:themeElements>
    <a:clrScheme name="Другая 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00"/>
      </a:hlink>
      <a:folHlink>
        <a:srgbClr val="8AA84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novgod-7-2</Template>
  <TotalTime>449</TotalTime>
  <Words>600</Words>
  <Application>Microsoft Office PowerPoint</Application>
  <PresentationFormat>Экран (4:3)</PresentationFormat>
  <Paragraphs>166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novgod-7-2</vt:lpstr>
      <vt:lpstr>Государственное учреждение образования «Гимназия №6 г. Минска»</vt:lpstr>
      <vt:lpstr>Презентация PowerPoint</vt:lpstr>
      <vt:lpstr>Презентация PowerPoint</vt:lpstr>
      <vt:lpstr>Прогностическая отметка</vt:lpstr>
      <vt:lpstr>1. Где у Деда Мороза  была дача? </vt:lpstr>
      <vt:lpstr>2. Что изобрёл Дед Мороз на празднование Нового года? </vt:lpstr>
      <vt:lpstr>3. Что удалось вырастить Снегурочке в теплице? </vt:lpstr>
      <vt:lpstr>4. Какое наказание получили снеговики Чайников и Морковкин за то, что чуть не устроили пожар? </vt:lpstr>
      <vt:lpstr>5. Каких врагов, по мнению, Пряжкина, мороз помог победить русским солдатам? </vt:lpstr>
      <vt:lpstr>Презентация PowerPoint</vt:lpstr>
      <vt:lpstr>Словарная работа</vt:lpstr>
      <vt:lpstr>Презентация PowerPoint</vt:lpstr>
      <vt:lpstr>Оценивание умения выразительно читать</vt:lpstr>
      <vt:lpstr>Презентация PowerPoint</vt:lpstr>
      <vt:lpstr>РАБОТА ПО СОЗДАНИЮ МИНИ-ПРОЕКТОВ</vt:lpstr>
      <vt:lpstr>Оценивание умения работать в команде</vt:lpstr>
      <vt:lpstr>Презентация PowerPoint</vt:lpstr>
      <vt:lpstr>РАБОТА С ТЕКСТОМ, ГДЕ ПРОПУЩЕНЫ СЛОВА</vt:lpstr>
      <vt:lpstr>Презентация PowerPoint</vt:lpstr>
      <vt:lpstr>Презентация PowerPoint</vt:lpstr>
      <vt:lpstr>Работа по развитию  умения анализировать </vt:lpstr>
      <vt:lpstr>Оценивание умения выбора нужного слова </vt:lpstr>
      <vt:lpstr>Презентация PowerPoint</vt:lpstr>
      <vt:lpstr>РАБОТА по развитию УМЕНИЯ БЫСТРО ОРИЕНТИРОВАТЬСЯ В ТЕКСТЕ</vt:lpstr>
      <vt:lpstr>Оценивание умения ориентироваться в тексте</vt:lpstr>
      <vt:lpstr>Презентация PowerPoint</vt:lpstr>
      <vt:lpstr>Работа с деформированным текстом</vt:lpstr>
      <vt:lpstr>Оценивание умения работать в паре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53</cp:revision>
  <dcterms:created xsi:type="dcterms:W3CDTF">2019-01-12T14:04:24Z</dcterms:created>
  <dcterms:modified xsi:type="dcterms:W3CDTF">2019-04-21T13:09:54Z</dcterms:modified>
</cp:coreProperties>
</file>